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53" r:id="rId2"/>
    <p:sldId id="454" r:id="rId3"/>
    <p:sldId id="455" r:id="rId4"/>
    <p:sldId id="447" r:id="rId5"/>
    <p:sldId id="448" r:id="rId6"/>
    <p:sldId id="449" r:id="rId7"/>
    <p:sldId id="450" r:id="rId8"/>
    <p:sldId id="451" r:id="rId9"/>
    <p:sldId id="45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50" d="100"/>
          <a:sy n="150" d="100"/>
        </p:scale>
        <p:origin x="-2076" y="-25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6CE49B7-BFD8-43AE-912A-F1448F68B8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A4CA27-F2E0-43A6-BDCF-4BA2FE9A6ED9}" type="slidenum">
              <a:rPr lang="en-US" sz="1200"/>
              <a:pPr algn="r"/>
              <a:t>1</a:t>
            </a:fld>
            <a:endParaRPr lang="en-US" sz="1200"/>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DE2603-38BF-4AD8-BA49-9EC2CC9524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8B071-872E-4912-B361-9BE3E77718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F77EF7-9DE4-4F94-8B21-D075D82A7C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9E73F-1834-4AD3-B8C4-25CD91A759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7460C2-0C00-4501-9F17-7BAC33EAC8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AE37D8-B1B9-42A9-ACD2-DB9BC8F6BD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004BEA-1995-4167-BDC3-E8A5BFFCC7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481504-24BA-431D-8533-6AB07CC98B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1B322A-C649-4C1A-89D9-4A173EB222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C6E978-E3D3-4382-8477-AF4770AF92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05B79-CB02-4BE3-8905-854114F963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AA833EA-2470-4FB8-869A-F9F620B727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395288" y="1125538"/>
            <a:ext cx="8353425" cy="2286000"/>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200">
                <a:solidFill>
                  <a:schemeClr val="accent2"/>
                </a:solidFill>
                <a:latin typeface="Verdana" pitchFamily="34" charset="0"/>
              </a:rPr>
              <a:t>─ Pre- and Postprocessing of Texts ─</a:t>
            </a:r>
            <a:endParaRPr lang="en-US" sz="32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187450" y="260350"/>
            <a:ext cx="6769100" cy="457200"/>
          </a:xfrm>
          <a:prstGeom prst="rect">
            <a:avLst/>
          </a:prstGeom>
          <a:noFill/>
          <a:ln w="9525">
            <a:noFill/>
            <a:miter lim="800000"/>
            <a:headEnd/>
            <a:tailEnd/>
          </a:ln>
        </p:spPr>
        <p:txBody>
          <a:bodyPr>
            <a:spAutoFit/>
          </a:bodyPr>
          <a:lstStyle/>
          <a:p>
            <a:pPr algn="ctr">
              <a:spcBef>
                <a:spcPct val="20000"/>
              </a:spcBef>
            </a:pPr>
            <a:r>
              <a:rPr lang="de-DE" sz="2400">
                <a:solidFill>
                  <a:schemeClr val="accent2"/>
                </a:solidFill>
              </a:rPr>
              <a:t>Pre- and Postprocessing of Texts</a:t>
            </a:r>
            <a:endParaRPr lang="en-GB" sz="2400">
              <a:solidFill>
                <a:schemeClr val="accent2"/>
              </a:solidFill>
            </a:endParaRPr>
          </a:p>
        </p:txBody>
      </p:sp>
      <p:sp>
        <p:nvSpPr>
          <p:cNvPr id="16386" name="Rectangle 3"/>
          <p:cNvSpPr>
            <a:spLocks noChangeArrowheads="1"/>
          </p:cNvSpPr>
          <p:nvPr/>
        </p:nvSpPr>
        <p:spPr bwMode="auto">
          <a:xfrm>
            <a:off x="900113" y="1052513"/>
            <a:ext cx="7632700" cy="5400675"/>
          </a:xfrm>
          <a:prstGeom prst="rect">
            <a:avLst/>
          </a:prstGeom>
          <a:noFill/>
          <a:ln w="9525">
            <a:noFill/>
            <a:miter lim="800000"/>
            <a:headEnd/>
            <a:tailEnd/>
          </a:ln>
        </p:spPr>
        <p:txBody>
          <a:bodyPr/>
          <a:lstStyle/>
          <a:p>
            <a:pPr>
              <a:spcBef>
                <a:spcPct val="20000"/>
              </a:spcBef>
            </a:pPr>
            <a:r>
              <a:rPr lang="en-GB" sz="2000">
                <a:solidFill>
                  <a:schemeClr val="accent2"/>
                </a:solidFill>
              </a:rPr>
              <a:t>The </a:t>
            </a:r>
            <a:r>
              <a:rPr lang="en-GB" sz="2000" i="1">
                <a:solidFill>
                  <a:schemeClr val="accent2"/>
                </a:solidFill>
              </a:rPr>
              <a:t>Corpus Presenter</a:t>
            </a:r>
            <a:r>
              <a:rPr lang="en-GB" sz="2000">
                <a:solidFill>
                  <a:schemeClr val="accent2"/>
                </a:solidFill>
              </a:rPr>
              <a:t> suite contains a number of programs, apart from the main one, which may be of interest to users as they can perform many functions particular to corpus linguistics.</a:t>
            </a:r>
          </a:p>
          <a:p>
            <a:pPr>
              <a:spcBef>
                <a:spcPct val="20000"/>
              </a:spcBef>
            </a:pPr>
            <a:r>
              <a:rPr lang="en-GB" sz="2000">
                <a:solidFill>
                  <a:schemeClr val="accent2"/>
                </a:solidFill>
              </a:rPr>
              <a:t>For the pre- and postprocessing of texts the two relevant programs are the following:</a:t>
            </a:r>
          </a:p>
          <a:p>
            <a:pPr>
              <a:spcBef>
                <a:spcPct val="20000"/>
              </a:spcBef>
            </a:pPr>
            <a:endParaRPr lang="en-GB" sz="2000">
              <a:solidFill>
                <a:schemeClr val="accent2"/>
              </a:solidFill>
            </a:endParaRPr>
          </a:p>
          <a:p>
            <a:pPr>
              <a:spcBef>
                <a:spcPct val="20000"/>
              </a:spcBef>
            </a:pPr>
            <a:r>
              <a:rPr lang="en-GB" sz="2000" i="1">
                <a:solidFill>
                  <a:schemeClr val="accent2"/>
                </a:solidFill>
              </a:rPr>
              <a:t>CP Text Tool</a:t>
            </a:r>
            <a:r>
              <a:rPr lang="en-GB" sz="2000">
                <a:solidFill>
                  <a:schemeClr val="accent2"/>
                </a:solidFill>
              </a:rPr>
              <a:t> ─ a flexible text editor with which you can prepare texts for analysis with </a:t>
            </a:r>
            <a:r>
              <a:rPr lang="en-GB" sz="2000" i="1">
                <a:solidFill>
                  <a:schemeClr val="accent2"/>
                </a:solidFill>
              </a:rPr>
              <a:t>Corpus Presenter</a:t>
            </a:r>
            <a:r>
              <a:rPr lang="en-GB" sz="2000">
                <a:solidFill>
                  <a:schemeClr val="accent2"/>
                </a:solidFill>
              </a:rPr>
              <a:t>. Note that a text editor is intended for processing unformatted text and can be useful when tagging texts in advance of analysis, for example.</a:t>
            </a:r>
          </a:p>
          <a:p>
            <a:pPr>
              <a:spcBef>
                <a:spcPct val="20000"/>
              </a:spcBef>
            </a:pPr>
            <a:endParaRPr lang="en-GB" sz="2000">
              <a:solidFill>
                <a:schemeClr val="accent2"/>
              </a:solidFill>
            </a:endParaRPr>
          </a:p>
          <a:p>
            <a:pPr>
              <a:spcBef>
                <a:spcPct val="20000"/>
              </a:spcBef>
            </a:pPr>
            <a:r>
              <a:rPr lang="en-GB" i="1">
                <a:solidFill>
                  <a:schemeClr val="accent2"/>
                </a:solidFill>
              </a:rPr>
              <a:t>CP Word Pro</a:t>
            </a:r>
            <a:r>
              <a:rPr lang="en-GB">
                <a:solidFill>
                  <a:schemeClr val="accent2"/>
                </a:solidFill>
              </a:rPr>
              <a:t> ─ a powerful word processor with which you can format and arrange any output data from an operation carried out by </a:t>
            </a:r>
            <a:r>
              <a:rPr lang="en-GB" i="1">
                <a:solidFill>
                  <a:schemeClr val="accent2"/>
                </a:solidFill>
              </a:rPr>
              <a:t>Corpus Presenter</a:t>
            </a:r>
            <a:r>
              <a:rPr lang="en-GB">
                <a:solidFill>
                  <a:schemeClr val="accent2"/>
                </a:solidFill>
              </a:rPr>
              <a:t>. The program can process files in RTF, Microsoft Word or HTML formats, as well as plain text files. The word processor has many additional options which would make it suitable for writing and editing any text files you might have.</a:t>
            </a:r>
            <a:endParaRPr lang="en-GB" sz="2000">
              <a:solidFill>
                <a:schemeClr val="accent2"/>
              </a:solidFill>
            </a:endParaRPr>
          </a:p>
        </p:txBody>
      </p:sp>
      <p:pic>
        <p:nvPicPr>
          <p:cNvPr id="163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79388" y="188913"/>
            <a:ext cx="40195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The supplied text editor: </a:t>
            </a:r>
            <a:r>
              <a:rPr lang="en-GB" i="1">
                <a:solidFill>
                  <a:schemeClr val="accent2"/>
                </a:solidFill>
              </a:rPr>
              <a:t>CP Text Tool</a:t>
            </a:r>
          </a:p>
        </p:txBody>
      </p:sp>
      <p:pic>
        <p:nvPicPr>
          <p:cNvPr id="1741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17413" name="Picture 5"/>
          <p:cNvPicPr>
            <a:picLocks noChangeAspect="1" noChangeArrowheads="1"/>
          </p:cNvPicPr>
          <p:nvPr/>
        </p:nvPicPr>
        <p:blipFill>
          <a:blip r:embed="rId3"/>
          <a:srcRect/>
          <a:stretch>
            <a:fillRect/>
          </a:stretch>
        </p:blipFill>
        <p:spPr bwMode="auto">
          <a:xfrm>
            <a:off x="1116013" y="777875"/>
            <a:ext cx="6986587" cy="567531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1258888" y="836613"/>
            <a:ext cx="6715125" cy="5676900"/>
          </a:xfrm>
          <a:prstGeom prst="rect">
            <a:avLst/>
          </a:prstGeom>
          <a:noFill/>
          <a:ln w="9525">
            <a:noFill/>
            <a:miter lim="800000"/>
            <a:headEnd/>
            <a:tailEnd/>
          </a:ln>
        </p:spPr>
      </p:pic>
      <p:sp>
        <p:nvSpPr>
          <p:cNvPr id="18434" name="Rectangle 3"/>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18435"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a:stretch>
            <a:fillRect/>
          </a:stretch>
        </p:blipFill>
        <p:spPr bwMode="auto">
          <a:xfrm>
            <a:off x="1258888" y="908050"/>
            <a:ext cx="6715125" cy="5686425"/>
          </a:xfrm>
          <a:prstGeom prst="rect">
            <a:avLst/>
          </a:prstGeom>
          <a:noFill/>
          <a:ln w="9525">
            <a:noFill/>
            <a:miter lim="800000"/>
            <a:headEnd/>
            <a:tailEnd/>
          </a:ln>
        </p:spPr>
      </p:pic>
      <p:sp>
        <p:nvSpPr>
          <p:cNvPr id="19458" name="Rectangle 4"/>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19459" name="Picture 4"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20483"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0485" name="Picture 5"/>
          <p:cNvPicPr>
            <a:picLocks noChangeAspect="1" noChangeArrowheads="1"/>
          </p:cNvPicPr>
          <p:nvPr/>
        </p:nvPicPr>
        <p:blipFill>
          <a:blip r:embed="rId3"/>
          <a:srcRect/>
          <a:stretch>
            <a:fillRect/>
          </a:stretch>
        </p:blipFill>
        <p:spPr bwMode="auto">
          <a:xfrm>
            <a:off x="900113" y="739775"/>
            <a:ext cx="6913562" cy="5857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1507" name="Rectangle 5"/>
          <p:cNvSpPr>
            <a:spLocks noChangeArrowheads="1"/>
          </p:cNvSpPr>
          <p:nvPr/>
        </p:nvSpPr>
        <p:spPr bwMode="auto">
          <a:xfrm>
            <a:off x="179388" y="188913"/>
            <a:ext cx="586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Preprocessing example: tagging texts with </a:t>
            </a:r>
            <a:r>
              <a:rPr lang="en-GB" i="1">
                <a:solidFill>
                  <a:schemeClr val="accent2"/>
                </a:solidFill>
              </a:rPr>
              <a:t>CP Text Tool</a:t>
            </a:r>
          </a:p>
        </p:txBody>
      </p:sp>
      <p:pic>
        <p:nvPicPr>
          <p:cNvPr id="21512" name="Picture 8"/>
          <p:cNvPicPr>
            <a:picLocks noChangeAspect="1" noChangeArrowheads="1"/>
          </p:cNvPicPr>
          <p:nvPr/>
        </p:nvPicPr>
        <p:blipFill>
          <a:blip r:embed="rId3"/>
          <a:srcRect/>
          <a:stretch>
            <a:fillRect/>
          </a:stretch>
        </p:blipFill>
        <p:spPr bwMode="auto">
          <a:xfrm>
            <a:off x="1044575" y="806450"/>
            <a:ext cx="6840538"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179388" y="188913"/>
            <a:ext cx="459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The supplied word processor: </a:t>
            </a:r>
            <a:r>
              <a:rPr lang="en-GB" i="1">
                <a:solidFill>
                  <a:schemeClr val="accent2"/>
                </a:solidFill>
              </a:rPr>
              <a:t>CP Word Pro</a:t>
            </a:r>
          </a:p>
        </p:txBody>
      </p:sp>
      <p:pic>
        <p:nvPicPr>
          <p:cNvPr id="22530" name="Picture 5"/>
          <p:cNvPicPr>
            <a:picLocks noChangeAspect="1" noChangeArrowheads="1"/>
          </p:cNvPicPr>
          <p:nvPr/>
        </p:nvPicPr>
        <p:blipFill>
          <a:blip r:embed="rId2"/>
          <a:srcRect/>
          <a:stretch>
            <a:fillRect/>
          </a:stretch>
        </p:blipFill>
        <p:spPr bwMode="auto">
          <a:xfrm>
            <a:off x="1187450" y="908050"/>
            <a:ext cx="7050088" cy="569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79388" y="188913"/>
            <a:ext cx="7131050" cy="366712"/>
          </a:xfrm>
          <a:prstGeom prst="rect">
            <a:avLst/>
          </a:prstGeom>
          <a:noFill/>
          <a:ln w="9525">
            <a:noFill/>
            <a:miter lim="800000"/>
            <a:headEnd/>
            <a:tailEnd/>
          </a:ln>
        </p:spPr>
        <p:txBody>
          <a:bodyPr wrap="none">
            <a:spAutoFit/>
          </a:bodyPr>
          <a:lstStyle/>
          <a:p>
            <a:pPr>
              <a:spcBef>
                <a:spcPct val="20000"/>
              </a:spcBef>
            </a:pPr>
            <a:r>
              <a:rPr lang="en-GB">
                <a:solidFill>
                  <a:schemeClr val="accent2"/>
                </a:solidFill>
              </a:rPr>
              <a:t>Postprocessing example: formatting tables of data with </a:t>
            </a:r>
            <a:r>
              <a:rPr lang="en-GB" i="1">
                <a:solidFill>
                  <a:schemeClr val="accent2"/>
                </a:solidFill>
              </a:rPr>
              <a:t>CP Word Pro</a:t>
            </a:r>
          </a:p>
        </p:txBody>
      </p:sp>
      <p:pic>
        <p:nvPicPr>
          <p:cNvPr id="23554" name="Picture 3"/>
          <p:cNvPicPr>
            <a:picLocks noChangeAspect="1" noChangeArrowheads="1"/>
          </p:cNvPicPr>
          <p:nvPr/>
        </p:nvPicPr>
        <p:blipFill>
          <a:blip r:embed="rId2"/>
          <a:srcRect/>
          <a:stretch>
            <a:fillRect/>
          </a:stretch>
        </p:blipFill>
        <p:spPr bwMode="auto">
          <a:xfrm>
            <a:off x="1042988" y="841375"/>
            <a:ext cx="7129462" cy="576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224</Words>
  <Application>Microsoft Office PowerPoint</Application>
  <PresentationFormat>On-screen Show (4:3)</PresentationFormat>
  <Paragraphs>20</Paragraphs>
  <Slides>9</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9</vt:i4>
      </vt:variant>
    </vt:vector>
  </HeadingPairs>
  <TitlesOfParts>
    <vt:vector size="12" baseType="lpstr">
      <vt:lpstr>Arial</vt:lpstr>
      <vt:lpstr>Verdana</vt:lpstr>
      <vt:lpstr>Default Design</vt:lpstr>
      <vt:lpstr>Slide 1</vt:lpstr>
      <vt:lpstr>Slide 2</vt:lpstr>
      <vt:lpstr>Slide 3</vt:lpstr>
      <vt:lpstr>Slide 4</vt:lpstr>
      <vt:lpstr>Slide 5</vt:lpstr>
      <vt:lpstr>Slide 6</vt:lpstr>
      <vt:lpstr>Slide 7</vt:lpstr>
      <vt:lpstr>Slide 8</vt:lpstr>
      <vt:lpstr>Slide 9</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155</cp:revision>
  <dcterms:created xsi:type="dcterms:W3CDTF">2006-05-19T19:24:54Z</dcterms:created>
  <dcterms:modified xsi:type="dcterms:W3CDTF">2026-06-03T14:30:29Z</dcterms:modified>
</cp:coreProperties>
</file>