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9" r:id="rId2"/>
    <p:sldId id="453" r:id="rId3"/>
    <p:sldId id="462" r:id="rId4"/>
    <p:sldId id="447" r:id="rId5"/>
    <p:sldId id="458" r:id="rId6"/>
    <p:sldId id="459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E1A3"/>
    <a:srgbClr val="C5E7BB"/>
    <a:srgbClr val="D2ECCA"/>
    <a:srgbClr val="DBF0D4"/>
    <a:srgbClr val="BDCC98"/>
    <a:srgbClr val="A6BA74"/>
    <a:srgbClr val="F1EDDF"/>
    <a:srgbClr val="F5F2E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 autoAdjust="0"/>
  </p:normalViewPr>
  <p:slideViewPr>
    <p:cSldViewPr>
      <p:cViewPr>
        <p:scale>
          <a:sx n="125" d="100"/>
          <a:sy n="125" d="100"/>
        </p:scale>
        <p:origin x="-2796" y="-30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1028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4FA1893-F557-4E01-B79F-B12555814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E368E5-5E94-417D-A756-69F8DFBB076F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536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20D62-8E50-4B00-B6F1-494919DDE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C04E6-B853-477B-907A-F14AEE820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FA3EA-E002-41B2-8526-0F604770B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F31D2-E845-464C-98C1-ADB596C98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8D689-F6EF-4AB5-B418-C8684BA37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5E17-8492-466C-A9A1-B887E0B80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010FE-5B0C-4CA2-AD3D-D4BC89F3E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47041-34D4-4B16-90CC-A6D5F669A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663BB-90D7-4097-A4C1-A6A2BBAAD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F22A2-E5DB-4B09-86C2-9050032E2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9BCD3-252A-4ADF-90B7-DA41F5541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1EDD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1EC4A589-6C16-43CF-94C9-B961E64A5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3"/>
          <p:cNvSpPr txBox="1">
            <a:spLocks noChangeArrowheads="1"/>
          </p:cNvSpPr>
          <p:nvPr/>
        </p:nvSpPr>
        <p:spPr bwMode="auto">
          <a:xfrm>
            <a:off x="1763713" y="4724400"/>
            <a:ext cx="561657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200">
                <a:solidFill>
                  <a:schemeClr val="accent2"/>
                </a:solidFill>
              </a:rPr>
              <a:t>Raymond Hickey</a:t>
            </a:r>
          </a:p>
          <a:p>
            <a:pPr algn="ctr">
              <a:spcBef>
                <a:spcPct val="50000"/>
              </a:spcBef>
            </a:pPr>
            <a:r>
              <a:rPr lang="de-DE" sz="2200">
                <a:solidFill>
                  <a:schemeClr val="accent2"/>
                </a:solidFill>
              </a:rPr>
              <a:t>www.raymondhickey.com</a:t>
            </a:r>
            <a:endParaRPr lang="en-US" sz="2200">
              <a:solidFill>
                <a:schemeClr val="accent2"/>
              </a:solidFill>
            </a:endParaRPr>
          </a:p>
        </p:txBody>
      </p:sp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95288" y="1125538"/>
            <a:ext cx="8353425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800" i="1">
                <a:solidFill>
                  <a:schemeClr val="accent2"/>
                </a:solidFill>
                <a:latin typeface="Verdana" pitchFamily="34" charset="0"/>
              </a:rPr>
              <a:t>Corpus Presenter</a:t>
            </a:r>
          </a:p>
          <a:p>
            <a:pPr algn="ctr">
              <a:spcBef>
                <a:spcPct val="20000"/>
              </a:spcBef>
            </a:pPr>
            <a:endParaRPr lang="de-DE" sz="4800" i="1">
              <a:solidFill>
                <a:schemeClr val="accent2"/>
              </a:solidFill>
              <a:latin typeface="Verdana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de-DE" sz="3600">
                <a:solidFill>
                  <a:schemeClr val="accent2"/>
                </a:solidFill>
                <a:latin typeface="Verdana" pitchFamily="34" charset="0"/>
              </a:rPr>
              <a:t>─ Examining Lexical Clusters ─</a:t>
            </a:r>
            <a:endParaRPr lang="en-US" sz="360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4339" name="Line 5"/>
          <p:cNvSpPr>
            <a:spLocks noChangeShapeType="1"/>
          </p:cNvSpPr>
          <p:nvPr/>
        </p:nvSpPr>
        <p:spPr bwMode="auto">
          <a:xfrm>
            <a:off x="684213" y="4149725"/>
            <a:ext cx="79914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40" name="Picture 8" descr="corp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3"/>
          <p:cNvSpPr txBox="1">
            <a:spLocks noChangeArrowheads="1"/>
          </p:cNvSpPr>
          <p:nvPr/>
        </p:nvSpPr>
        <p:spPr bwMode="auto">
          <a:xfrm>
            <a:off x="1187450" y="260350"/>
            <a:ext cx="67691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sz="2200">
                <a:solidFill>
                  <a:schemeClr val="accent2"/>
                </a:solidFill>
              </a:rPr>
              <a:t>What is lexical cluster analysis?</a:t>
            </a: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971550" y="1557338"/>
            <a:ext cx="74279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accent2"/>
                </a:solidFill>
              </a:rPr>
              <a:t>Lexical clusters are lists of all sequences of a number of words in a text, e.g. 3 words (</a:t>
            </a:r>
            <a:r>
              <a:rPr lang="de-DE" i="1">
                <a:solidFill>
                  <a:schemeClr val="accent2"/>
                </a:solidFill>
              </a:rPr>
              <a:t>Corpus Presenter</a:t>
            </a:r>
            <a:r>
              <a:rPr lang="de-DE">
                <a:solidFill>
                  <a:schemeClr val="accent2"/>
                </a:solidFill>
              </a:rPr>
              <a:t> can handle clusters of between 1 and 8 words each). </a:t>
            </a:r>
          </a:p>
          <a:p>
            <a:pPr>
              <a:spcBef>
                <a:spcPct val="50000"/>
              </a:spcBef>
            </a:pPr>
            <a:r>
              <a:rPr lang="de-DE">
                <a:solidFill>
                  <a:schemeClr val="accent2"/>
                </a:solidFill>
              </a:rPr>
              <a:t>Examining such lists can be useful when analysing the style of an author as the lexical clusters show what words typically co-occur in a text or texts.</a:t>
            </a:r>
            <a:endParaRPr lang="en-GB" sz="2000">
              <a:solidFill>
                <a:schemeClr val="accent2"/>
              </a:solidFill>
            </a:endParaRPr>
          </a:p>
        </p:txBody>
      </p:sp>
      <p:pic>
        <p:nvPicPr>
          <p:cNvPr id="16387" name="Picture 4" descr="corp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3860800"/>
            <a:ext cx="4629150" cy="177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250825" y="2133600"/>
            <a:ext cx="1296988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accent2"/>
                </a:solidFill>
              </a:rPr>
              <a:t>To generate a list of lexical clusters select this option in the sidebar.</a:t>
            </a:r>
            <a:endParaRPr lang="en-US" sz="1600">
              <a:solidFill>
                <a:schemeClr val="accent2"/>
              </a:solidFill>
            </a:endParaRP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620713"/>
            <a:ext cx="6880225" cy="544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7" name="Oval 7"/>
          <p:cNvSpPr>
            <a:spLocks noChangeArrowheads="1"/>
          </p:cNvSpPr>
          <p:nvPr/>
        </p:nvSpPr>
        <p:spPr bwMode="auto">
          <a:xfrm>
            <a:off x="1835150" y="3357563"/>
            <a:ext cx="863600" cy="57785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Line 8"/>
          <p:cNvSpPr>
            <a:spLocks noChangeShapeType="1"/>
          </p:cNvSpPr>
          <p:nvPr/>
        </p:nvSpPr>
        <p:spPr bwMode="auto">
          <a:xfrm flipH="1" flipV="1">
            <a:off x="1258888" y="2852738"/>
            <a:ext cx="649287" cy="649287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corp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250825" y="1598613"/>
            <a:ext cx="151130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accent2"/>
                </a:solidFill>
              </a:rPr>
              <a:t>As with other options in the program you must first specify what texts are to be used for lexical cluster analysis and the size of the clusters you wish to generate.</a:t>
            </a:r>
            <a:endParaRPr lang="en-US" sz="1600">
              <a:solidFill>
                <a:schemeClr val="accent2"/>
              </a:solidFill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23850" y="188913"/>
            <a:ext cx="7777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600">
                <a:solidFill>
                  <a:schemeClr val="accent2"/>
                </a:solidFill>
              </a:rPr>
              <a:t>Examining lexical clusters with </a:t>
            </a:r>
            <a:r>
              <a:rPr lang="en-GB" sz="1600" i="1">
                <a:solidFill>
                  <a:schemeClr val="accent2"/>
                </a:solidFill>
              </a:rPr>
              <a:t>Corpus Presenter</a:t>
            </a:r>
            <a:endParaRPr lang="en-GB" sz="1600">
              <a:solidFill>
                <a:schemeClr val="accent2"/>
              </a:solidFill>
            </a:endParaRPr>
          </a:p>
        </p:txBody>
      </p:sp>
      <p:pic>
        <p:nvPicPr>
          <p:cNvPr id="1843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981075"/>
            <a:ext cx="6840538" cy="562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323850" y="1412875"/>
            <a:ext cx="15113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accent2"/>
                </a:solidFill>
              </a:rPr>
              <a:t>As with other lists generated by </a:t>
            </a:r>
            <a:r>
              <a:rPr lang="de-DE" sz="1600" i="1">
                <a:solidFill>
                  <a:schemeClr val="accent2"/>
                </a:solidFill>
              </a:rPr>
              <a:t>Corpus Presenter,</a:t>
            </a:r>
            <a:r>
              <a:rPr lang="de-DE" sz="1600">
                <a:solidFill>
                  <a:schemeClr val="accent2"/>
                </a:solidFill>
              </a:rPr>
              <a:t> you can view the context in the source text and copy this to the Windows clipboard if you wish.</a:t>
            </a:r>
            <a:endParaRPr lang="en-US" sz="1600">
              <a:solidFill>
                <a:schemeClr val="accent2"/>
              </a:solidFill>
            </a:endParaRPr>
          </a:p>
        </p:txBody>
      </p:sp>
      <p:pic>
        <p:nvPicPr>
          <p:cNvPr id="19458" name="Picture 4" descr="corp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1052513"/>
            <a:ext cx="6696075" cy="549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323850" y="188913"/>
            <a:ext cx="7777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600">
                <a:solidFill>
                  <a:schemeClr val="accent2"/>
                </a:solidFill>
              </a:rPr>
              <a:t>Examining lexical clusters with </a:t>
            </a:r>
            <a:r>
              <a:rPr lang="en-GB" sz="1600" i="1">
                <a:solidFill>
                  <a:schemeClr val="accent2"/>
                </a:solidFill>
              </a:rPr>
              <a:t>Corpus Presenter</a:t>
            </a:r>
            <a:endParaRPr lang="en-GB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1"/>
          <p:cNvSpPr txBox="1">
            <a:spLocks noChangeArrowheads="1"/>
          </p:cNvSpPr>
          <p:nvPr/>
        </p:nvSpPr>
        <p:spPr bwMode="auto">
          <a:xfrm>
            <a:off x="323850" y="1727200"/>
            <a:ext cx="15113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accent2"/>
                </a:solidFill>
              </a:rPr>
              <a:t>If you wish you can list the lexical clusters by frequency and then save some/all to disk or copy them to the Windows clipboard.</a:t>
            </a:r>
            <a:endParaRPr lang="en-US" sz="1600">
              <a:solidFill>
                <a:schemeClr val="accent2"/>
              </a:solidFill>
            </a:endParaRPr>
          </a:p>
        </p:txBody>
      </p:sp>
      <p:pic>
        <p:nvPicPr>
          <p:cNvPr id="20482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981075"/>
            <a:ext cx="6842125" cy="560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corp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1158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323850" y="188913"/>
            <a:ext cx="7777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sz="1600">
                <a:solidFill>
                  <a:schemeClr val="accent2"/>
                </a:solidFill>
              </a:rPr>
              <a:t>Examining lexical clusters with </a:t>
            </a:r>
            <a:r>
              <a:rPr lang="en-GB" sz="1600" i="1">
                <a:solidFill>
                  <a:schemeClr val="accent2"/>
                </a:solidFill>
              </a:rPr>
              <a:t>Corpus Presenter</a:t>
            </a:r>
            <a:endParaRPr lang="en-GB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184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Verdana</vt:lpstr>
      <vt:lpstr>Default Design</vt:lpstr>
      <vt:lpstr>Slide 1</vt:lpstr>
      <vt:lpstr>Slide 2</vt:lpstr>
      <vt:lpstr>Slide 3</vt:lpstr>
      <vt:lpstr>Slide 4</vt:lpstr>
      <vt:lpstr>Slide 5</vt:lpstr>
      <vt:lpstr>Slide 6</vt:lpstr>
    </vt:vector>
  </TitlesOfParts>
  <Company>University of Limerick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Presenter Tutorial</dc:title>
  <dc:creator>Raymond Hickey</dc:creator>
  <cp:lastModifiedBy>KM</cp:lastModifiedBy>
  <cp:revision>184</cp:revision>
  <dcterms:created xsi:type="dcterms:W3CDTF">2006-05-19T19:24:54Z</dcterms:created>
  <dcterms:modified xsi:type="dcterms:W3CDTF">2026-06-03T14:11:09Z</dcterms:modified>
</cp:coreProperties>
</file>