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9" r:id="rId2"/>
    <p:sldId id="460" r:id="rId3"/>
    <p:sldId id="461" r:id="rId4"/>
    <p:sldId id="447" r:id="rId5"/>
    <p:sldId id="458" r:id="rId6"/>
    <p:sldId id="45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1A3"/>
    <a:srgbClr val="C5E7BB"/>
    <a:srgbClr val="D2ECCA"/>
    <a:srgbClr val="DBF0D4"/>
    <a:srgbClr val="BDCC98"/>
    <a:srgbClr val="A6BA74"/>
    <a:srgbClr val="F1EDDF"/>
    <a:srgbClr val="F5F2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 autoAdjust="0"/>
  </p:normalViewPr>
  <p:slideViewPr>
    <p:cSldViewPr>
      <p:cViewPr>
        <p:scale>
          <a:sx n="125" d="100"/>
          <a:sy n="125" d="100"/>
        </p:scale>
        <p:origin x="-2796" y="-30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6E1759D-00DB-4577-8F99-8511A6349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65E8D-AD7B-4E4A-A418-6567FF52F6F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EC525-4F44-428C-A775-8A303790F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E0E8C-11F0-4850-8A2A-7BB8603E7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C0B93-614E-48FA-BCDF-28B537C44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45BAE-94E7-4092-B71E-4E20EB003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4AF8-C47F-4879-9F67-2399F6B47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B7B8C-A951-49C2-86EB-32751ADE7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A081-30F5-445F-A3BA-5719998DF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8A7C8-82CF-474B-B480-53B2EB28A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FE50D-B1A1-4DF5-8BD4-F9A5558B5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4323-43C4-47F7-B81D-BF42FE92B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1D57-3359-4AAD-BFB5-5139391B9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EDD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21CCB01-E97B-4889-9AAB-1EBFBFC0B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"/>
          <p:cNvSpPr txBox="1">
            <a:spLocks noChangeArrowheads="1"/>
          </p:cNvSpPr>
          <p:nvPr/>
        </p:nvSpPr>
        <p:spPr bwMode="auto">
          <a:xfrm>
            <a:off x="1763713" y="4724400"/>
            <a:ext cx="56165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Raymond Hickey</a:t>
            </a:r>
          </a:p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www.raymondhickey.com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835342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i="1">
                <a:solidFill>
                  <a:schemeClr val="accent2"/>
                </a:solidFill>
                <a:latin typeface="Verdana" pitchFamily="34" charset="0"/>
              </a:rPr>
              <a:t>Corpus Presenter</a:t>
            </a:r>
          </a:p>
          <a:p>
            <a:pPr algn="ctr">
              <a:spcBef>
                <a:spcPct val="20000"/>
              </a:spcBef>
            </a:pPr>
            <a:endParaRPr lang="de-DE" sz="4800" i="1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de-DE" sz="3600">
                <a:solidFill>
                  <a:schemeClr val="accent2"/>
                </a:solidFill>
                <a:latin typeface="Verdana" pitchFamily="34" charset="0"/>
              </a:rPr>
              <a:t>─ Making Concordances ─</a:t>
            </a:r>
            <a:endParaRPr lang="en-US" sz="36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684213" y="4149725"/>
            <a:ext cx="79914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Picture 8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50825" y="1484313"/>
            <a:ext cx="13684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Choose the present option to make a concordance which is a list of the words in a text (or a selection of these) along with the context to the left and right.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765175"/>
            <a:ext cx="6913562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1763713" y="3213100"/>
            <a:ext cx="863600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 flipH="1" flipV="1">
            <a:off x="1476375" y="2852738"/>
            <a:ext cx="287338" cy="5778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765175"/>
            <a:ext cx="7000875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77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>
                <a:solidFill>
                  <a:schemeClr val="accent2"/>
                </a:solidFill>
              </a:rPr>
              <a:t>Making a concordance with </a:t>
            </a:r>
            <a:r>
              <a:rPr lang="en-GB" sz="1600" i="1">
                <a:solidFill>
                  <a:schemeClr val="accent2"/>
                </a:solidFill>
              </a:rPr>
              <a:t>Corpus Presenter</a:t>
            </a:r>
            <a:endParaRPr lang="en-GB" sz="1600">
              <a:solidFill>
                <a:schemeClr val="accent2"/>
              </a:solidFill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23850" y="1427163"/>
            <a:ext cx="13684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When making a concordance with a number of texts it is sensible to use an input word list, i.e. a selection of words to extract from a set of texts.</a:t>
            </a:r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1368425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By clicking on a line of the grid of a concordance you can see the context of that word in the file it derives from.</a:t>
            </a:r>
          </a:p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You can copy the word and its context to the Windows clipboard if you wish.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77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>
                <a:solidFill>
                  <a:schemeClr val="accent2"/>
                </a:solidFill>
              </a:rPr>
              <a:t>Making a concordance with </a:t>
            </a:r>
            <a:r>
              <a:rPr lang="en-GB" sz="1600" i="1">
                <a:solidFill>
                  <a:schemeClr val="accent2"/>
                </a:solidFill>
              </a:rPr>
              <a:t>Corpus Presenter</a:t>
            </a:r>
            <a:endParaRPr lang="en-GB" sz="1600">
              <a:solidFill>
                <a:schemeClr val="accent2"/>
              </a:solidFill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125538"/>
            <a:ext cx="7272337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250825" y="1319213"/>
            <a:ext cx="143986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 allows you to export any rows of a concordance (or all if you wish). </a:t>
            </a:r>
          </a:p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The output can be in various formats (as with the other search options of the program).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9458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77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GB" sz="1600">
              <a:solidFill>
                <a:schemeClr val="accent2"/>
              </a:solidFill>
            </a:endParaRPr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052513"/>
            <a:ext cx="7056438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777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>
                <a:solidFill>
                  <a:schemeClr val="accent2"/>
                </a:solidFill>
              </a:rPr>
              <a:t>Making a concordance with </a:t>
            </a:r>
            <a:r>
              <a:rPr lang="en-GB" sz="1600" i="1">
                <a:solidFill>
                  <a:schemeClr val="accent2"/>
                </a:solidFill>
              </a:rPr>
              <a:t>Corpus Presenter</a:t>
            </a:r>
            <a:endParaRPr lang="en-GB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1"/>
          <p:cNvSpPr txBox="1">
            <a:spLocks noChangeArrowheads="1"/>
          </p:cNvSpPr>
          <p:nvPr/>
        </p:nvSpPr>
        <p:spPr bwMode="auto">
          <a:xfrm>
            <a:off x="250825" y="1628775"/>
            <a:ext cx="12954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This screen shot shows the output of an export to a HTML table (which can be viewed with any internet browser).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836613"/>
            <a:ext cx="7019925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77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>
                <a:solidFill>
                  <a:schemeClr val="accent2"/>
                </a:solidFill>
              </a:rPr>
              <a:t>Making a concordance with </a:t>
            </a:r>
            <a:r>
              <a:rPr lang="en-GB" sz="1600" i="1">
                <a:solidFill>
                  <a:schemeClr val="accent2"/>
                </a:solidFill>
              </a:rPr>
              <a:t>Corpus Presenter</a:t>
            </a:r>
            <a:endParaRPr lang="en-GB" sz="1600">
              <a:solidFill>
                <a:schemeClr val="accent2"/>
              </a:solidFill>
            </a:endParaRPr>
          </a:p>
        </p:txBody>
      </p:sp>
      <p:pic>
        <p:nvPicPr>
          <p:cNvPr id="20484" name="Picture 8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187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Verdana</vt:lpstr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University of Limerick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Presenter Tutorial</dc:title>
  <dc:creator>Raymond Hickey</dc:creator>
  <cp:lastModifiedBy>KM</cp:lastModifiedBy>
  <cp:revision>180</cp:revision>
  <dcterms:created xsi:type="dcterms:W3CDTF">2006-05-19T19:24:54Z</dcterms:created>
  <dcterms:modified xsi:type="dcterms:W3CDTF">2026-06-03T14:09:51Z</dcterms:modified>
</cp:coreProperties>
</file>