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469" r:id="rId3"/>
    <p:sldId id="458" r:id="rId4"/>
    <p:sldId id="465" r:id="rId5"/>
    <p:sldId id="447" r:id="rId6"/>
    <p:sldId id="457" r:id="rId7"/>
    <p:sldId id="463" r:id="rId8"/>
    <p:sldId id="464" r:id="rId9"/>
    <p:sldId id="460" r:id="rId10"/>
    <p:sldId id="459" r:id="rId11"/>
    <p:sldId id="470" r:id="rId12"/>
    <p:sldId id="466" r:id="rId13"/>
    <p:sldId id="467" r:id="rId14"/>
    <p:sldId id="4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25" d="100"/>
          <a:sy n="125" d="100"/>
        </p:scale>
        <p:origin x="-2748" y="-30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9584239-D9B1-4072-BC7F-0842D44E93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p>
            <a:fld id="{76742A3A-7DF2-4C27-8553-6FA7B46279BC}" type="slidenum">
              <a:rPr lang="en-US" smtClean="0">
                <a:cs typeface="Arial" charset="0"/>
              </a:rPr>
              <a:pPr/>
              <a:t>1</a:t>
            </a:fld>
            <a:endParaRPr lang="en-US"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1CDB0-3723-416F-9DA1-B0F75C2D3E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DAE654-3DDB-4CAD-B4CC-0A4B792EB9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37F28-2C21-4FC6-A8A2-446A096639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5FE32-99C3-46CC-AB6F-A3720B9999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06C68-0E84-4C10-9D3E-AC8084BB97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03AC9A-3F01-4CA7-B3BE-90BF8D8715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52434C-399A-4B94-8A6A-81A135F234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ECBE21-6F6B-4512-A392-256228B85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78F828-82E2-4530-AC18-1A8ECBC539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82048F-32E9-462E-9445-6CFBD25727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26DD8-FB64-44C4-90C6-1E043C6916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2A528B8-29F9-4A02-8EEB-D056D7E3FA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971550" y="1125538"/>
            <a:ext cx="7416800" cy="2360612"/>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600">
                <a:solidFill>
                  <a:schemeClr val="accent2"/>
                </a:solidFill>
                <a:latin typeface="Verdana" pitchFamily="34" charset="0"/>
              </a:rPr>
              <a:t>─ Quick and Blitz Searches ─</a:t>
            </a:r>
            <a:endParaRPr lang="en-US" sz="36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a:srcRect/>
          <a:stretch>
            <a:fillRect/>
          </a:stretch>
        </p:blipFill>
        <p:spPr bwMode="auto">
          <a:xfrm>
            <a:off x="1908175" y="3206750"/>
            <a:ext cx="5286375" cy="2238375"/>
          </a:xfrm>
          <a:prstGeom prst="rect">
            <a:avLst/>
          </a:prstGeom>
          <a:noFill/>
          <a:ln w="9525">
            <a:noFill/>
            <a:miter lim="800000"/>
            <a:headEnd/>
            <a:tailEnd/>
          </a:ln>
        </p:spPr>
      </p:pic>
      <p:pic>
        <p:nvPicPr>
          <p:cNvPr id="24578"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
        <p:nvSpPr>
          <p:cNvPr id="24579" name="Text Box 4"/>
          <p:cNvSpPr txBox="1">
            <a:spLocks noChangeArrowheads="1"/>
          </p:cNvSpPr>
          <p:nvPr/>
        </p:nvSpPr>
        <p:spPr bwMode="auto">
          <a:xfrm>
            <a:off x="755650" y="908050"/>
            <a:ext cx="7272338" cy="1920875"/>
          </a:xfrm>
          <a:prstGeom prst="rect">
            <a:avLst/>
          </a:prstGeom>
          <a:noFill/>
          <a:ln w="9525">
            <a:noFill/>
            <a:miter lim="800000"/>
            <a:headEnd/>
            <a:tailEnd/>
          </a:ln>
        </p:spPr>
        <p:txBody>
          <a:bodyPr>
            <a:spAutoFit/>
          </a:bodyPr>
          <a:lstStyle/>
          <a:p>
            <a:pPr algn="ctr">
              <a:spcBef>
                <a:spcPct val="50000"/>
              </a:spcBef>
            </a:pPr>
            <a:r>
              <a:rPr lang="de-DE" sz="2000">
                <a:solidFill>
                  <a:schemeClr val="accent2"/>
                </a:solidFill>
              </a:rPr>
              <a:t>One of the most flexible output options is as an Excel spreadsheet. For this there is a special option in which you specify the name for the output file, the number of rows from the returns grid to be copied to Excel, etc. Results stored in an Excel spreadsheet can be further processed by other software, e.g. graphic software.</a:t>
            </a:r>
            <a:endParaRPr lang="en-US" sz="200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5602" name="Text Box 11"/>
          <p:cNvSpPr txBox="1">
            <a:spLocks noChangeArrowheads="1"/>
          </p:cNvSpPr>
          <p:nvPr/>
        </p:nvSpPr>
        <p:spPr bwMode="auto">
          <a:xfrm>
            <a:off x="323850" y="1412875"/>
            <a:ext cx="1441450" cy="4125913"/>
          </a:xfrm>
          <a:prstGeom prst="rect">
            <a:avLst/>
          </a:prstGeom>
          <a:noFill/>
          <a:ln w="9525">
            <a:noFill/>
            <a:miter lim="800000"/>
            <a:headEnd/>
            <a:tailEnd/>
          </a:ln>
        </p:spPr>
        <p:txBody>
          <a:bodyPr>
            <a:spAutoFit/>
          </a:bodyPr>
          <a:lstStyle/>
          <a:p>
            <a:pPr algn="ctr">
              <a:spcBef>
                <a:spcPct val="50000"/>
              </a:spcBef>
            </a:pPr>
            <a:r>
              <a:rPr lang="en-US" sz="1600">
                <a:solidFill>
                  <a:schemeClr val="accent2"/>
                </a:solidFill>
              </a:rPr>
              <a:t>The “Blitz search” option allows you to find words quickly in any set of files in a corpus. </a:t>
            </a:r>
          </a:p>
          <a:p>
            <a:pPr algn="ctr">
              <a:spcBef>
                <a:spcPct val="50000"/>
              </a:spcBef>
            </a:pPr>
            <a:r>
              <a:rPr lang="de-DE" sz="1600">
                <a:solidFill>
                  <a:schemeClr val="accent2"/>
                </a:solidFill>
              </a:rPr>
              <a:t>The results are deposited in the Windows clipboard and can also be seen in the storage area.</a:t>
            </a:r>
            <a:endParaRPr lang="en-US" sz="1600">
              <a:solidFill>
                <a:schemeClr val="accent2"/>
              </a:solidFill>
            </a:endParaRPr>
          </a:p>
        </p:txBody>
      </p:sp>
      <p:sp>
        <p:nvSpPr>
          <p:cNvPr id="25603" name="Text Box 3"/>
          <p:cNvSpPr txBox="1">
            <a:spLocks noChangeArrowheads="1"/>
          </p:cNvSpPr>
          <p:nvPr/>
        </p:nvSpPr>
        <p:spPr bwMode="auto">
          <a:xfrm>
            <a:off x="323850" y="188913"/>
            <a:ext cx="7993063" cy="396875"/>
          </a:xfrm>
          <a:prstGeom prst="rect">
            <a:avLst/>
          </a:prstGeom>
          <a:noFill/>
          <a:ln w="9525">
            <a:noFill/>
            <a:miter lim="800000"/>
            <a:headEnd/>
            <a:tailEnd/>
          </a:ln>
        </p:spPr>
        <p:txBody>
          <a:bodyPr>
            <a:spAutoFit/>
          </a:bodyPr>
          <a:lstStyle/>
          <a:p>
            <a:pPr>
              <a:spcBef>
                <a:spcPct val="20000"/>
              </a:spcBef>
            </a:pPr>
            <a:r>
              <a:rPr lang="en-GB" sz="2000">
                <a:solidFill>
                  <a:schemeClr val="accent2"/>
                </a:solidFill>
              </a:rPr>
              <a:t>With “Blitz search” you can perform quick and easy searches</a:t>
            </a:r>
          </a:p>
        </p:txBody>
      </p:sp>
      <p:pic>
        <p:nvPicPr>
          <p:cNvPr id="25606" name="Picture 6"/>
          <p:cNvPicPr>
            <a:picLocks noChangeAspect="1" noChangeArrowheads="1"/>
          </p:cNvPicPr>
          <p:nvPr/>
        </p:nvPicPr>
        <p:blipFill>
          <a:blip r:embed="rId3"/>
          <a:srcRect/>
          <a:stretch>
            <a:fillRect/>
          </a:stretch>
        </p:blipFill>
        <p:spPr bwMode="auto">
          <a:xfrm>
            <a:off x="2051050" y="981075"/>
            <a:ext cx="6769100" cy="5376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1187450"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Where to put the results of searches</a:t>
            </a:r>
          </a:p>
        </p:txBody>
      </p:sp>
      <p:sp>
        <p:nvSpPr>
          <p:cNvPr id="26626" name="Rectangle 3"/>
          <p:cNvSpPr>
            <a:spLocks noChangeArrowheads="1"/>
          </p:cNvSpPr>
          <p:nvPr/>
        </p:nvSpPr>
        <p:spPr bwMode="auto">
          <a:xfrm>
            <a:off x="971550" y="1341438"/>
            <a:ext cx="7427913" cy="4525962"/>
          </a:xfrm>
          <a:prstGeom prst="rect">
            <a:avLst/>
          </a:prstGeom>
          <a:noFill/>
          <a:ln w="9525">
            <a:noFill/>
            <a:miter lim="800000"/>
            <a:headEnd/>
            <a:tailEnd/>
          </a:ln>
        </p:spPr>
        <p:txBody>
          <a:bodyPr/>
          <a:lstStyle/>
          <a:p>
            <a:pPr>
              <a:spcBef>
                <a:spcPct val="20000"/>
              </a:spcBef>
            </a:pPr>
            <a:r>
              <a:rPr lang="en-GB" sz="2000" i="1">
                <a:solidFill>
                  <a:schemeClr val="accent2"/>
                </a:solidFill>
              </a:rPr>
              <a:t>Corpus Presenter</a:t>
            </a:r>
            <a:r>
              <a:rPr lang="en-GB" sz="2000">
                <a:solidFill>
                  <a:schemeClr val="accent2"/>
                </a:solidFill>
              </a:rPr>
              <a:t> provides a text storage area in which you can posit any text which has been copied to the Windows clipboard, e.g. some results from a search through corpus text files.</a:t>
            </a:r>
          </a:p>
          <a:p>
            <a:pPr>
              <a:spcBef>
                <a:spcPct val="20000"/>
              </a:spcBef>
            </a:pPr>
            <a:endParaRPr lang="en-GB" sz="2000">
              <a:solidFill>
                <a:schemeClr val="accent2"/>
              </a:solidFill>
            </a:endParaRPr>
          </a:p>
          <a:p>
            <a:pPr>
              <a:spcBef>
                <a:spcPct val="20000"/>
              </a:spcBef>
            </a:pPr>
            <a:r>
              <a:rPr lang="en-GB" sz="2000">
                <a:solidFill>
                  <a:schemeClr val="accent2"/>
                </a:solidFill>
              </a:rPr>
              <a:t>The contents of the storage area remains available all through a work session. If you attempt to leave </a:t>
            </a:r>
            <a:r>
              <a:rPr lang="en-GB" i="1">
                <a:solidFill>
                  <a:schemeClr val="accent2"/>
                </a:solidFill>
              </a:rPr>
              <a:t>Corpus Presenter</a:t>
            </a:r>
            <a:r>
              <a:rPr lang="en-GB"/>
              <a:t> </a:t>
            </a:r>
            <a:r>
              <a:rPr lang="en-GB" sz="2000">
                <a:solidFill>
                  <a:schemeClr val="accent2"/>
                </a:solidFill>
              </a:rPr>
              <a:t>with contents in the storage area then you are warned about this an advised to store it on disk or copy it back to the Windows clipboard for further use.</a:t>
            </a:r>
          </a:p>
          <a:p>
            <a:pPr>
              <a:spcBef>
                <a:spcPct val="20000"/>
              </a:spcBef>
            </a:pPr>
            <a:endParaRPr lang="en-GB" sz="2000">
              <a:solidFill>
                <a:schemeClr val="accent2"/>
              </a:solidFill>
            </a:endParaRPr>
          </a:p>
          <a:p>
            <a:pPr>
              <a:spcBef>
                <a:spcPct val="20000"/>
              </a:spcBef>
            </a:pPr>
            <a:r>
              <a:rPr lang="en-GB" sz="2000">
                <a:solidFill>
                  <a:schemeClr val="accent2"/>
                </a:solidFill>
              </a:rPr>
              <a:t>There is also a supplied utility – called </a:t>
            </a:r>
            <a:r>
              <a:rPr lang="en-GB" sz="2000" i="1">
                <a:solidFill>
                  <a:schemeClr val="accent2"/>
                </a:solidFill>
              </a:rPr>
              <a:t>CP Clipboard Viewer</a:t>
            </a:r>
            <a:r>
              <a:rPr lang="en-GB" sz="2000">
                <a:solidFill>
                  <a:schemeClr val="accent2"/>
                </a:solidFill>
              </a:rPr>
              <a:t> – which will store the previous 12 sets of Windows clipboard contents.</a:t>
            </a:r>
          </a:p>
        </p:txBody>
      </p:sp>
      <p:pic>
        <p:nvPicPr>
          <p:cNvPr id="2662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a:srcRect/>
          <a:stretch>
            <a:fillRect/>
          </a:stretch>
        </p:blipFill>
        <p:spPr bwMode="auto">
          <a:xfrm>
            <a:off x="971550" y="1125538"/>
            <a:ext cx="7299325" cy="5446712"/>
          </a:xfrm>
          <a:prstGeom prst="rect">
            <a:avLst/>
          </a:prstGeom>
          <a:noFill/>
          <a:ln w="9525">
            <a:noFill/>
            <a:miter lim="800000"/>
            <a:headEnd/>
            <a:tailEnd/>
          </a:ln>
        </p:spPr>
      </p:pic>
      <p:sp>
        <p:nvSpPr>
          <p:cNvPr id="27650" name="Text Box 3"/>
          <p:cNvSpPr txBox="1">
            <a:spLocks noChangeArrowheads="1"/>
          </p:cNvSpPr>
          <p:nvPr/>
        </p:nvSpPr>
        <p:spPr bwMode="auto">
          <a:xfrm>
            <a:off x="611188" y="260350"/>
            <a:ext cx="7777162" cy="701675"/>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Holding text in the storage area, an internal editor which is active during any work session with </a:t>
            </a:r>
            <a:r>
              <a:rPr lang="en-GB" sz="2000" i="1">
                <a:solidFill>
                  <a:schemeClr val="accent2"/>
                </a:solidFill>
              </a:rPr>
              <a:t>Corpus Presenter.</a:t>
            </a:r>
          </a:p>
        </p:txBody>
      </p:sp>
      <p:pic>
        <p:nvPicPr>
          <p:cNvPr id="27651"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250825" y="188913"/>
            <a:ext cx="8137525" cy="366712"/>
          </a:xfrm>
          <a:prstGeom prst="rect">
            <a:avLst/>
          </a:prstGeom>
          <a:noFill/>
          <a:ln w="9525">
            <a:noFill/>
            <a:miter lim="800000"/>
            <a:headEnd/>
            <a:tailEnd/>
          </a:ln>
        </p:spPr>
        <p:txBody>
          <a:bodyPr>
            <a:spAutoFit/>
          </a:bodyPr>
          <a:lstStyle/>
          <a:p>
            <a:pPr>
              <a:spcBef>
                <a:spcPct val="20000"/>
              </a:spcBef>
            </a:pPr>
            <a:r>
              <a:rPr lang="en-GB" i="1">
                <a:solidFill>
                  <a:schemeClr val="accent2"/>
                </a:solidFill>
              </a:rPr>
              <a:t>Clipboard Viewer</a:t>
            </a:r>
            <a:r>
              <a:rPr lang="en-GB">
                <a:solidFill>
                  <a:schemeClr val="accent2"/>
                </a:solidFill>
              </a:rPr>
              <a:t>, this holds the last 12 sets of Windows clipboard contents.</a:t>
            </a:r>
          </a:p>
        </p:txBody>
      </p:sp>
      <p:pic>
        <p:nvPicPr>
          <p:cNvPr id="28674" name="Picture 8"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8675" name="Picture 4"/>
          <p:cNvPicPr>
            <a:picLocks noChangeAspect="1" noChangeArrowheads="1"/>
          </p:cNvPicPr>
          <p:nvPr/>
        </p:nvPicPr>
        <p:blipFill>
          <a:blip r:embed="rId3"/>
          <a:srcRect/>
          <a:stretch>
            <a:fillRect/>
          </a:stretch>
        </p:blipFill>
        <p:spPr bwMode="auto">
          <a:xfrm>
            <a:off x="1547813" y="765175"/>
            <a:ext cx="6045200" cy="59070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79388" y="1125538"/>
            <a:ext cx="1512887" cy="4211637"/>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There are two main search options in </a:t>
            </a:r>
            <a:r>
              <a:rPr lang="de-DE" i="1">
                <a:solidFill>
                  <a:schemeClr val="accent2"/>
                </a:solidFill>
              </a:rPr>
              <a:t>Corpus Presenter</a:t>
            </a:r>
            <a:r>
              <a:rPr lang="de-DE">
                <a:solidFill>
                  <a:schemeClr val="accent2"/>
                </a:solidFill>
              </a:rPr>
              <a:t>. The second is Quick Search which provides for searches of word forms throughout corpus files.</a:t>
            </a:r>
            <a:endParaRPr lang="en-US">
              <a:solidFill>
                <a:schemeClr val="accent2"/>
              </a:solidFill>
            </a:endParaRPr>
          </a:p>
        </p:txBody>
      </p:sp>
      <p:sp>
        <p:nvSpPr>
          <p:cNvPr id="16387" name="Line 7"/>
          <p:cNvSpPr>
            <a:spLocks noChangeShapeType="1"/>
          </p:cNvSpPr>
          <p:nvPr/>
        </p:nvSpPr>
        <p:spPr bwMode="auto">
          <a:xfrm flipH="1">
            <a:off x="1403350" y="2781300"/>
            <a:ext cx="433388" cy="647700"/>
          </a:xfrm>
          <a:prstGeom prst="line">
            <a:avLst/>
          </a:prstGeom>
          <a:noFill/>
          <a:ln w="38100">
            <a:solidFill>
              <a:srgbClr val="FF6600"/>
            </a:solidFill>
            <a:round/>
            <a:headEnd/>
            <a:tailEnd/>
          </a:ln>
        </p:spPr>
        <p:txBody>
          <a:bodyPr/>
          <a:lstStyle/>
          <a:p>
            <a:endParaRPr lang="en-US"/>
          </a:p>
        </p:txBody>
      </p:sp>
      <p:pic>
        <p:nvPicPr>
          <p:cNvPr id="16390" name="Picture 6"/>
          <p:cNvPicPr>
            <a:picLocks noChangeAspect="1" noChangeArrowheads="1"/>
          </p:cNvPicPr>
          <p:nvPr/>
        </p:nvPicPr>
        <p:blipFill>
          <a:blip r:embed="rId2"/>
          <a:srcRect/>
          <a:stretch>
            <a:fillRect/>
          </a:stretch>
        </p:blipFill>
        <p:spPr bwMode="auto">
          <a:xfrm>
            <a:off x="1835150" y="692150"/>
            <a:ext cx="7058025" cy="5591175"/>
          </a:xfrm>
          <a:prstGeom prst="rect">
            <a:avLst/>
          </a:prstGeom>
          <a:noFill/>
          <a:ln w="9525">
            <a:noFill/>
            <a:miter lim="800000"/>
            <a:headEnd/>
            <a:tailEnd/>
          </a:ln>
          <a:effectLst/>
        </p:spPr>
      </p:pic>
      <p:sp>
        <p:nvSpPr>
          <p:cNvPr id="16391" name="Oval 6"/>
          <p:cNvSpPr>
            <a:spLocks noChangeArrowheads="1"/>
          </p:cNvSpPr>
          <p:nvPr/>
        </p:nvSpPr>
        <p:spPr bwMode="auto">
          <a:xfrm>
            <a:off x="1835150" y="2492375"/>
            <a:ext cx="865188" cy="504825"/>
          </a:xfrm>
          <a:prstGeom prst="ellipse">
            <a:avLst/>
          </a:prstGeom>
          <a:solidFill>
            <a:schemeClr val="accent1">
              <a:alpha val="0"/>
            </a:schemeClr>
          </a:solidFill>
          <a:ln w="38100">
            <a:solidFill>
              <a:srgbClr val="FF66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2195513" y="765175"/>
            <a:ext cx="6624637" cy="5662613"/>
          </a:xfrm>
          <a:prstGeom prst="rect">
            <a:avLst/>
          </a:prstGeom>
          <a:noFill/>
          <a:ln w="9525">
            <a:noFill/>
            <a:miter lim="800000"/>
            <a:headEnd/>
            <a:tailEnd/>
          </a:ln>
        </p:spPr>
      </p:pic>
      <p:sp>
        <p:nvSpPr>
          <p:cNvPr id="17410" name="Text Box 3"/>
          <p:cNvSpPr txBox="1">
            <a:spLocks noChangeArrowheads="1"/>
          </p:cNvSpPr>
          <p:nvPr/>
        </p:nvSpPr>
        <p:spPr bwMode="auto">
          <a:xfrm>
            <a:off x="323850" y="1125538"/>
            <a:ext cx="1584325" cy="4492625"/>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To start a Quick Search all you need to do is enter a word on thext line and choose a range for the search, e.g. the files of a certain branch. If you open the Parameters window you can choose to use a list of word forms for a search.</a:t>
            </a:r>
            <a:endParaRPr lang="en-US" sz="1600">
              <a:solidFill>
                <a:schemeClr val="accent2"/>
              </a:solidFill>
            </a:endParaRPr>
          </a:p>
        </p:txBody>
      </p:sp>
      <p:pic>
        <p:nvPicPr>
          <p:cNvPr id="17411"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a:srcRect/>
          <a:stretch>
            <a:fillRect/>
          </a:stretch>
        </p:blipFill>
        <p:spPr bwMode="auto">
          <a:xfrm>
            <a:off x="2051050" y="765175"/>
            <a:ext cx="6859588" cy="5329238"/>
          </a:xfrm>
          <a:prstGeom prst="rect">
            <a:avLst/>
          </a:prstGeom>
          <a:noFill/>
          <a:ln w="9525">
            <a:noFill/>
            <a:miter lim="800000"/>
            <a:headEnd/>
            <a:tailEnd/>
          </a:ln>
        </p:spPr>
      </p:pic>
      <p:sp>
        <p:nvSpPr>
          <p:cNvPr id="18434" name="Text Box 3"/>
          <p:cNvSpPr txBox="1">
            <a:spLocks noChangeArrowheads="1"/>
          </p:cNvSpPr>
          <p:nvPr/>
        </p:nvSpPr>
        <p:spPr bwMode="auto">
          <a:xfrm>
            <a:off x="250825" y="1268413"/>
            <a:ext cx="1584325" cy="4248150"/>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You can also use wild cards (* = several unspecified characters; ? = one unspecified character). By this means you can find several different words which match the wild card template (see screen shot on right)</a:t>
            </a:r>
            <a:endParaRPr lang="en-US" sz="160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19458" name="Text Box 6"/>
          <p:cNvSpPr txBox="1">
            <a:spLocks noChangeArrowheads="1"/>
          </p:cNvSpPr>
          <p:nvPr/>
        </p:nvSpPr>
        <p:spPr bwMode="auto">
          <a:xfrm>
            <a:off x="250825" y="1592263"/>
            <a:ext cx="1584325" cy="3636962"/>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The numerical results of a search are displayed in a separate window the contents of which can be exported, e.g. an Excel spreadsheet for further processing.</a:t>
            </a:r>
          </a:p>
          <a:p>
            <a:pPr algn="ctr">
              <a:spcBef>
                <a:spcPct val="50000"/>
              </a:spcBef>
            </a:pPr>
            <a:endParaRPr lang="en-US" sz="1600">
              <a:solidFill>
                <a:schemeClr val="accent2"/>
              </a:solidFill>
            </a:endParaRPr>
          </a:p>
        </p:txBody>
      </p:sp>
      <p:pic>
        <p:nvPicPr>
          <p:cNvPr id="19459" name="Picture 5"/>
          <p:cNvPicPr>
            <a:picLocks noChangeAspect="1" noChangeArrowheads="1"/>
          </p:cNvPicPr>
          <p:nvPr/>
        </p:nvPicPr>
        <p:blipFill>
          <a:blip r:embed="rId3"/>
          <a:srcRect/>
          <a:stretch>
            <a:fillRect/>
          </a:stretch>
        </p:blipFill>
        <p:spPr bwMode="auto">
          <a:xfrm>
            <a:off x="1908175" y="981075"/>
            <a:ext cx="6953250"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0482" name="Picture 10"/>
          <p:cNvPicPr>
            <a:picLocks noChangeAspect="1" noChangeArrowheads="1"/>
          </p:cNvPicPr>
          <p:nvPr/>
        </p:nvPicPr>
        <p:blipFill>
          <a:blip r:embed="rId3"/>
          <a:srcRect/>
          <a:stretch>
            <a:fillRect/>
          </a:stretch>
        </p:blipFill>
        <p:spPr bwMode="auto">
          <a:xfrm>
            <a:off x="2124075" y="765175"/>
            <a:ext cx="6840538" cy="5867400"/>
          </a:xfrm>
          <a:prstGeom prst="rect">
            <a:avLst/>
          </a:prstGeom>
          <a:noFill/>
          <a:ln w="9525">
            <a:noFill/>
            <a:miter lim="800000"/>
            <a:headEnd/>
            <a:tailEnd/>
          </a:ln>
        </p:spPr>
      </p:pic>
      <p:sp>
        <p:nvSpPr>
          <p:cNvPr id="20483" name="Text Box 11"/>
          <p:cNvSpPr txBox="1">
            <a:spLocks noChangeArrowheads="1"/>
          </p:cNvSpPr>
          <p:nvPr/>
        </p:nvSpPr>
        <p:spPr bwMode="auto">
          <a:xfrm>
            <a:off x="250825" y="1196975"/>
            <a:ext cx="1728788" cy="4248150"/>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The results of a search are shown as a list with the word looked for in the middle and some context to the left and right. By clicking on any line the programs shows the position of the word in the file in which it was found (highlighted in yellow).</a:t>
            </a:r>
            <a:endParaRPr lang="en-US" sz="160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50825" y="2060575"/>
            <a:ext cx="8677275" cy="3776663"/>
          </a:xfrm>
          <a:prstGeom prst="rect">
            <a:avLst/>
          </a:prstGeom>
          <a:noFill/>
          <a:ln w="9525">
            <a:noFill/>
            <a:miter lim="800000"/>
            <a:headEnd/>
            <a:tailEnd/>
          </a:ln>
        </p:spPr>
      </p:pic>
      <p:sp>
        <p:nvSpPr>
          <p:cNvPr id="21506" name="Text Box 3"/>
          <p:cNvSpPr txBox="1">
            <a:spLocks noChangeArrowheads="1"/>
          </p:cNvSpPr>
          <p:nvPr/>
        </p:nvSpPr>
        <p:spPr bwMode="auto">
          <a:xfrm>
            <a:off x="395288" y="260350"/>
            <a:ext cx="7848600" cy="1371600"/>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Settings for </a:t>
            </a:r>
            <a:r>
              <a:rPr lang="en-GB" sz="2000" i="1">
                <a:solidFill>
                  <a:schemeClr val="accent2"/>
                </a:solidFill>
              </a:rPr>
              <a:t>Corpus Presenter</a:t>
            </a:r>
            <a:r>
              <a:rPr lang="en-GB" sz="2000">
                <a:solidFill>
                  <a:schemeClr val="accent2"/>
                </a:solidFill>
              </a:rPr>
              <a:t> (here: punctuation)</a:t>
            </a:r>
          </a:p>
          <a:p>
            <a:pPr algn="ctr">
              <a:spcBef>
                <a:spcPct val="20000"/>
              </a:spcBef>
            </a:pPr>
            <a:r>
              <a:rPr lang="en-GB" sz="2000">
                <a:solidFill>
                  <a:schemeClr val="accent2"/>
                </a:solidFill>
              </a:rPr>
              <a:t>For searches to yield accurate results you need to specify what characters are to be understood as punctuation, e.g. in whole word searches. This is done via the Settings window (shortcut: F3).</a:t>
            </a:r>
            <a:endParaRPr lang="en-GB" sz="2000" i="1">
              <a:solidFill>
                <a:schemeClr val="accent2"/>
              </a:solidFill>
            </a:endParaRPr>
          </a:p>
        </p:txBody>
      </p:sp>
      <p:pic>
        <p:nvPicPr>
          <p:cNvPr id="21507"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2530" name="Text Box 3"/>
          <p:cNvSpPr txBox="1">
            <a:spLocks noChangeArrowheads="1"/>
          </p:cNvSpPr>
          <p:nvPr/>
        </p:nvSpPr>
        <p:spPr bwMode="auto">
          <a:xfrm>
            <a:off x="395288" y="260350"/>
            <a:ext cx="7848600" cy="1676400"/>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Settings for </a:t>
            </a:r>
            <a:r>
              <a:rPr lang="en-GB" sz="2000" i="1">
                <a:solidFill>
                  <a:schemeClr val="accent2"/>
                </a:solidFill>
              </a:rPr>
              <a:t>Corpus Presenter</a:t>
            </a:r>
            <a:r>
              <a:rPr lang="en-GB" sz="2000">
                <a:solidFill>
                  <a:schemeClr val="accent2"/>
                </a:solidFill>
              </a:rPr>
              <a:t> (here: markup codes)</a:t>
            </a:r>
          </a:p>
          <a:p>
            <a:pPr algn="ctr">
              <a:spcBef>
                <a:spcPct val="20000"/>
              </a:spcBef>
            </a:pPr>
            <a:r>
              <a:rPr lang="en-GB" sz="2000">
                <a:solidFill>
                  <a:schemeClr val="accent2"/>
                </a:solidFill>
              </a:rPr>
              <a:t>To exclude certain parts of a text from searches, you can specify markup code which then enclosed text which is </a:t>
            </a:r>
            <a:r>
              <a:rPr lang="en-GB" sz="2000" b="1">
                <a:solidFill>
                  <a:schemeClr val="accent2"/>
                </a:solidFill>
              </a:rPr>
              <a:t>not</a:t>
            </a:r>
            <a:r>
              <a:rPr lang="en-GB" sz="2000">
                <a:solidFill>
                  <a:schemeClr val="accent2"/>
                </a:solidFill>
              </a:rPr>
              <a:t> to be search through. You can also specify a comment line character which ensure that the lines in question are ignored during a search.</a:t>
            </a:r>
            <a:endParaRPr lang="en-GB" sz="2000" i="1">
              <a:solidFill>
                <a:schemeClr val="accent2"/>
              </a:solidFill>
            </a:endParaRPr>
          </a:p>
        </p:txBody>
      </p:sp>
      <p:pic>
        <p:nvPicPr>
          <p:cNvPr id="22531" name="Picture 5"/>
          <p:cNvPicPr>
            <a:picLocks noChangeAspect="1" noChangeArrowheads="1"/>
          </p:cNvPicPr>
          <p:nvPr/>
        </p:nvPicPr>
        <p:blipFill>
          <a:blip r:embed="rId3"/>
          <a:srcRect/>
          <a:stretch>
            <a:fillRect/>
          </a:stretch>
        </p:blipFill>
        <p:spPr bwMode="auto">
          <a:xfrm>
            <a:off x="179388" y="2495550"/>
            <a:ext cx="87852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258888" y="1212850"/>
            <a:ext cx="6985000" cy="5434013"/>
          </a:xfrm>
          <a:prstGeom prst="rect">
            <a:avLst/>
          </a:prstGeom>
          <a:noFill/>
          <a:ln w="9525">
            <a:noFill/>
            <a:miter lim="800000"/>
            <a:headEnd/>
            <a:tailEnd/>
          </a:ln>
        </p:spPr>
      </p:pic>
      <p:pic>
        <p:nvPicPr>
          <p:cNvPr id="23554"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
        <p:nvSpPr>
          <p:cNvPr id="23555" name="Text Box 4"/>
          <p:cNvSpPr txBox="1">
            <a:spLocks noChangeArrowheads="1"/>
          </p:cNvSpPr>
          <p:nvPr/>
        </p:nvSpPr>
        <p:spPr bwMode="auto">
          <a:xfrm>
            <a:off x="900113" y="115888"/>
            <a:ext cx="7272337" cy="1006475"/>
          </a:xfrm>
          <a:prstGeom prst="rect">
            <a:avLst/>
          </a:prstGeom>
          <a:noFill/>
          <a:ln w="9525">
            <a:noFill/>
            <a:miter lim="800000"/>
            <a:headEnd/>
            <a:tailEnd/>
          </a:ln>
        </p:spPr>
        <p:txBody>
          <a:bodyPr>
            <a:spAutoFit/>
          </a:bodyPr>
          <a:lstStyle/>
          <a:p>
            <a:pPr algn="ctr">
              <a:spcBef>
                <a:spcPct val="50000"/>
              </a:spcBef>
            </a:pPr>
            <a:r>
              <a:rPr lang="de-DE" sz="2000">
                <a:solidFill>
                  <a:schemeClr val="accent2"/>
                </a:solidFill>
              </a:rPr>
              <a:t>The results of a search can be saved in a number of ways (see screenshot below), depending on how you wish to use the results afterwards.</a:t>
            </a:r>
            <a:endParaRPr lang="en-US" sz="2000">
              <a:solidFill>
                <a:schemeClr val="accent2"/>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553</Words>
  <Application>Microsoft Office PowerPoint</Application>
  <PresentationFormat>On-screen Show (4:3)</PresentationFormat>
  <Paragraphs>28</Paragraphs>
  <Slides>14</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14</vt:i4>
      </vt:variant>
    </vt:vector>
  </HeadingPairs>
  <TitlesOfParts>
    <vt:vector size="17" baseType="lpstr">
      <vt:lpstr>Arial</vt:lpstr>
      <vt:lpstr>Verdana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183</cp:revision>
  <dcterms:created xsi:type="dcterms:W3CDTF">2006-05-19T19:24:54Z</dcterms:created>
  <dcterms:modified xsi:type="dcterms:W3CDTF">2026-06-03T14:00:11Z</dcterms:modified>
</cp:coreProperties>
</file>