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455" r:id="rId3"/>
    <p:sldId id="458" r:id="rId4"/>
    <p:sldId id="465" r:id="rId5"/>
    <p:sldId id="447" r:id="rId6"/>
    <p:sldId id="466" r:id="rId7"/>
    <p:sldId id="463" r:id="rId8"/>
    <p:sldId id="460" r:id="rId9"/>
    <p:sldId id="459" r:id="rId10"/>
    <p:sldId id="461" r:id="rId11"/>
    <p:sldId id="464" r:id="rId12"/>
    <p:sldId id="467" r:id="rId13"/>
    <p:sldId id="4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3"/>
    <a:srgbClr val="C5E7BB"/>
    <a:srgbClr val="D2ECCA"/>
    <a:srgbClr val="DBF0D4"/>
    <a:srgbClr val="BDCC98"/>
    <a:srgbClr val="A6BA74"/>
    <a:srgbClr val="F1EDD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 autoAdjust="0"/>
  </p:normalViewPr>
  <p:slideViewPr>
    <p:cSldViewPr>
      <p:cViewPr>
        <p:scale>
          <a:sx n="125" d="100"/>
          <a:sy n="125" d="100"/>
        </p:scale>
        <p:origin x="-2748" y="-30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3A2CC44-74B5-44D5-861D-AE2AB2097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D2B10-8E77-40FC-890B-B5E8355CF28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E132-FCAD-44AC-98A1-B0550E886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E8FD-63EF-47DF-8B40-DC2A27482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A359-3F04-4E7C-8CC0-6FBE3662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C4304-E5D9-4774-80B0-92C425408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AA33-F85C-4DC6-884A-11D5C67F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AB73-5BB6-43C4-B611-81075CD31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7A29-EFE0-45C4-88ED-F31F11C1C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F0D8-E548-480C-B5B1-5A09BEB42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F0BF-8D04-4283-8554-9A3675EED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3E71-C5DC-4079-8431-8B9A70FF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4082-D7AD-454A-BBF6-274368F60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DD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C500E5D-6129-455D-95EB-A41B492C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1763713" y="4724400"/>
            <a:ext cx="56165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Raymond Hickey</a:t>
            </a:r>
          </a:p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www.raymondhickey.com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3534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i="1">
                <a:solidFill>
                  <a:schemeClr val="accent2"/>
                </a:solidFill>
                <a:latin typeface="Verdana" pitchFamily="34" charset="0"/>
              </a:rPr>
              <a:t>Corpus Presenter</a:t>
            </a:r>
          </a:p>
          <a:p>
            <a:pPr algn="ctr">
              <a:spcBef>
                <a:spcPct val="20000"/>
              </a:spcBef>
            </a:pPr>
            <a:endParaRPr lang="de-DE" sz="4800" i="1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>
                <a:solidFill>
                  <a:schemeClr val="accent2"/>
                </a:solidFill>
                <a:latin typeface="Verdana" pitchFamily="34" charset="0"/>
              </a:rPr>
              <a:t>─ Finding Strings ─</a:t>
            </a:r>
            <a:endParaRPr lang="en-US" sz="36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4213" y="4149725"/>
            <a:ext cx="7991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50825" y="193675"/>
            <a:ext cx="7850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files; here: export options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836613"/>
            <a:ext cx="71532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93675"/>
            <a:ext cx="78501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Saving files as reloadable text databases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17287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If you save the results of an Advanced Search as a reloadable text database then you can further process this with the supplied utility CP Text Databases. You can also choose to reload a previously stored text database, goto </a:t>
            </a:r>
            <a:r>
              <a:rPr lang="de-DE" sz="1600" i="1">
                <a:solidFill>
                  <a:schemeClr val="accent2"/>
                </a:solidFill>
              </a:rPr>
              <a:t>Returns</a:t>
            </a:r>
            <a:r>
              <a:rPr lang="de-DE" sz="1600">
                <a:solidFill>
                  <a:schemeClr val="accent2"/>
                </a:solidFill>
              </a:rPr>
              <a:t>, then </a:t>
            </a:r>
            <a:r>
              <a:rPr lang="de-DE" sz="1600" i="1">
                <a:solidFill>
                  <a:schemeClr val="accent2"/>
                </a:solidFill>
              </a:rPr>
              <a:t>Load previous set of returns</a:t>
            </a:r>
            <a:r>
              <a:rPr lang="de-DE" sz="1600">
                <a:solidFill>
                  <a:schemeClr val="accent2"/>
                </a:solidFill>
              </a:rPr>
              <a:t> or just press Ctrl-F9.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125538"/>
            <a:ext cx="6596062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779838" y="2924175"/>
            <a:ext cx="1944687" cy="2174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 flipH="1" flipV="1">
            <a:off x="1908175" y="2349500"/>
            <a:ext cx="1871663" cy="6477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73120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115252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 set of returns saved to disk and loaded into the supplied text database utility. </a:t>
            </a:r>
          </a:p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This set of returns could also be reloaded into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25538"/>
            <a:ext cx="7581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files; here: returns from an advanced search as an HTML table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</a:t>
            </a:r>
          </a:p>
        </p:txBody>
      </p:sp>
      <p:pic>
        <p:nvPicPr>
          <p:cNvPr id="16386" name="Picture 8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1368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current option allows you search for a variety of strings through any files of your corpus. Two string searches and the use of wildcards are allowed, adding flexibility to your searches.</a:t>
            </a:r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765175"/>
            <a:ext cx="6911975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1835150" y="1844675"/>
            <a:ext cx="863600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flipH="1">
            <a:off x="1547813" y="2349500"/>
            <a:ext cx="576262" cy="7191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250825" y="1111250"/>
            <a:ext cx="15843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To do complex searches you must first of all specify the information necessary for a search. The main items are the first and second strings. Then you can specify further information, such as the position of a string in a word, the number of intervening items, etc.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7410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through corpus files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74725"/>
            <a:ext cx="67691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50825" y="1111250"/>
            <a:ext cx="15843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Note that you can do more powerful searches on this level by using input lists for both the first and second strings. This allows the program to search for a number of forms during one search run and so improves flexibility.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933450"/>
            <a:ext cx="68754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051050" y="4221163"/>
            <a:ext cx="3384550" cy="20161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9"/>
          <p:cNvSpPr>
            <a:spLocks noChangeShapeType="1"/>
          </p:cNvSpPr>
          <p:nvPr/>
        </p:nvSpPr>
        <p:spPr bwMode="auto">
          <a:xfrm flipH="1" flipV="1">
            <a:off x="1763713" y="3357563"/>
            <a:ext cx="288925" cy="863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13684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 displays the statistics from an advanced search in the same way as with other searches and you can store this information on disk for later use.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81075"/>
            <a:ext cx="6818313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250825" y="1268413"/>
            <a:ext cx="1584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Some of the results returned may be spurious and it is up to the user to decide this. You can delete false finds from the grid and then </a:t>
            </a:r>
            <a:r>
              <a:rPr lang="de-DE" sz="1600" i="1">
                <a:solidFill>
                  <a:schemeClr val="accent2"/>
                </a:solidFill>
              </a:rPr>
              <a:t>Recalc</a:t>
            </a:r>
            <a:r>
              <a:rPr lang="de-DE" sz="1600">
                <a:solidFill>
                  <a:schemeClr val="accent2"/>
                </a:solidFill>
              </a:rPr>
              <a:t> the statistics to get accurate results.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</a:t>
            </a:r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81075"/>
            <a:ext cx="6624638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7596188" y="2060575"/>
            <a:ext cx="503237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1692275" y="2349500"/>
            <a:ext cx="5902325" cy="15113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987675" y="5084763"/>
            <a:ext cx="2233613" cy="2159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6011863" y="5300663"/>
            <a:ext cx="22320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>
                <a:solidFill>
                  <a:srgbClr val="FF0000"/>
                </a:solidFill>
              </a:rPr>
              <a:t>This is an incorrect return. It needs to be removed with the statistics calculated afresh.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5219700" y="5300663"/>
            <a:ext cx="865188" cy="215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6769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Finding strings in corpus files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129698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You can determine the collocations on the left and right of string finds on the present level (goto </a:t>
            </a:r>
            <a:r>
              <a:rPr lang="de-DE" sz="1600" i="1">
                <a:solidFill>
                  <a:schemeClr val="accent2"/>
                </a:solidFill>
              </a:rPr>
              <a:t>Display</a:t>
            </a:r>
            <a:r>
              <a:rPr lang="de-DE" sz="1600">
                <a:solidFill>
                  <a:schemeClr val="accent2"/>
                </a:solidFill>
              </a:rPr>
              <a:t>, then </a:t>
            </a:r>
            <a:r>
              <a:rPr lang="de-DE" sz="1600" i="1">
                <a:solidFill>
                  <a:schemeClr val="accent2"/>
                </a:solidFill>
              </a:rPr>
              <a:t>Determine collocations</a:t>
            </a:r>
            <a:r>
              <a:rPr lang="de-DE" sz="1600">
                <a:solidFill>
                  <a:schemeClr val="accent2"/>
                </a:solidFill>
              </a:rPr>
              <a:t> or just press Ctrl-F11.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08050"/>
            <a:ext cx="68897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6423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785018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50000"/>
              </a:spcAft>
            </a:pPr>
            <a:r>
              <a:rPr lang="en-GB" sz="2200">
                <a:solidFill>
                  <a:schemeClr val="accent2"/>
                </a:solidFill>
              </a:rPr>
              <a:t>Finding strings in corpus files</a:t>
            </a: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</a:rPr>
              <a:t>Collocations, three words to the left and right of a selection of finds.</a:t>
            </a:r>
            <a:endParaRPr lang="en-GB" sz="2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1"/>
          <p:cNvSpPr txBox="1">
            <a:spLocks noChangeArrowheads="1"/>
          </p:cNvSpPr>
          <p:nvPr/>
        </p:nvSpPr>
        <p:spPr bwMode="auto">
          <a:xfrm>
            <a:off x="179388" y="1466850"/>
            <a:ext cx="1368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An Excel spreadsheet with a selection of finds from a search operation. The string searched for occupies the central column and is displayed in blue. </a:t>
            </a:r>
          </a:p>
          <a:p>
            <a:pPr>
              <a:spcBef>
                <a:spcPct val="50000"/>
              </a:spcBef>
            </a:pPr>
            <a:endParaRPr lang="de-DE" sz="16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887413"/>
            <a:ext cx="7343775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416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Presenter Tutorial</dc:title>
  <dc:creator>Raymond Hickey</dc:creator>
  <cp:lastModifiedBy>KM</cp:lastModifiedBy>
  <cp:revision>193</cp:revision>
  <dcterms:created xsi:type="dcterms:W3CDTF">2006-05-19T19:24:54Z</dcterms:created>
  <dcterms:modified xsi:type="dcterms:W3CDTF">2026-06-03T13:05:43Z</dcterms:modified>
</cp:coreProperties>
</file>