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9" r:id="rId2"/>
    <p:sldId id="461" r:id="rId3"/>
    <p:sldId id="453" r:id="rId4"/>
    <p:sldId id="454" r:id="rId5"/>
    <p:sldId id="462" r:id="rId6"/>
    <p:sldId id="463" r:id="rId7"/>
    <p:sldId id="464" r:id="rId8"/>
    <p:sldId id="465" r:id="rId9"/>
    <p:sldId id="325" r:id="rId10"/>
    <p:sldId id="458" r:id="rId11"/>
    <p:sldId id="455" r:id="rId12"/>
    <p:sldId id="447" r:id="rId13"/>
    <p:sldId id="456" r:id="rId14"/>
    <p:sldId id="457" r:id="rId15"/>
    <p:sldId id="459" r:id="rId16"/>
    <p:sldId id="460" r:id="rId17"/>
    <p:sldId id="449" r:id="rId18"/>
    <p:sldId id="45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E1A3"/>
    <a:srgbClr val="C5E7BB"/>
    <a:srgbClr val="D2ECCA"/>
    <a:srgbClr val="DBF0D4"/>
    <a:srgbClr val="BDCC98"/>
    <a:srgbClr val="A6BA74"/>
    <a:srgbClr val="F1EDDF"/>
    <a:srgbClr val="F5F2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58" autoAdjust="0"/>
    <p:restoredTop sz="94660" autoAdjust="0"/>
  </p:normalViewPr>
  <p:slideViewPr>
    <p:cSldViewPr>
      <p:cViewPr>
        <p:scale>
          <a:sx n="125" d="100"/>
          <a:sy n="125" d="100"/>
        </p:scale>
        <p:origin x="-2748" y="-30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6387" name="Rectangle 1027"/>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3316" name="Rectangle 1028"/>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389" name="Rectangle 1029"/>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1030"/>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6391" name="Rectangle 1031"/>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C1CBB57-B644-4619-B00C-D67698C9DC9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031"/>
          <p:cNvSpPr>
            <a:spLocks noGrp="1" noChangeArrowheads="1"/>
          </p:cNvSpPr>
          <p:nvPr>
            <p:ph type="sldNum" sz="quarter" idx="5"/>
          </p:nvPr>
        </p:nvSpPr>
        <p:spPr>
          <a:noFill/>
        </p:spPr>
        <p:txBody>
          <a:bodyPr/>
          <a:lstStyle/>
          <a:p>
            <a:fld id="{CAD012A0-620A-4993-8AD5-3F828BD42BB4}" type="slidenum">
              <a:rPr lang="en-US" smtClean="0">
                <a:cs typeface="Arial" charset="0"/>
              </a:rPr>
              <a:pPr/>
              <a:t>1</a:t>
            </a:fld>
            <a:endParaRPr lang="en-US" smtClean="0">
              <a:cs typeface="Arial" charset="0"/>
            </a:endParaRPr>
          </a:p>
        </p:txBody>
      </p:sp>
      <p:sp>
        <p:nvSpPr>
          <p:cNvPr id="15362" name="Rectangle 2"/>
          <p:cNvSpPr>
            <a:spLocks noGrp="1" noRo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56CA9C-0859-4717-9C8A-4980BC350C8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9DD6E-D1AD-4577-A39C-9874D7B4968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59BDA0-118A-44B3-9B6B-6BFFDA98FA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15533C0-1256-4065-B587-A2A564E12AE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360F5D-E235-40F2-A67F-4836CF5ED78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8AB9E0F-11CE-4CDA-9551-CAE1C0F0C6A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0106F35-B195-41D6-A5F7-038A5C0AE33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219609-58D3-41EC-83CC-CA53137FA0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5A30B78-EE09-449B-92F2-C82E4ABE5E7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2B1C75-7485-4835-8618-3AE036E89A3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57655D-4E67-4C51-899B-95924E2433E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1EDDF"/>
            </a:gs>
            <a:gs pos="100000">
              <a:schemeClr val="bg1"/>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C90FB94-61D1-4070-BF6A-5AB4369F5C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3"/>
          <p:cNvSpPr txBox="1">
            <a:spLocks noChangeArrowheads="1"/>
          </p:cNvSpPr>
          <p:nvPr/>
        </p:nvSpPr>
        <p:spPr bwMode="auto">
          <a:xfrm>
            <a:off x="1908175" y="5805488"/>
            <a:ext cx="5616575" cy="930275"/>
          </a:xfrm>
          <a:prstGeom prst="rect">
            <a:avLst/>
          </a:prstGeom>
          <a:noFill/>
          <a:ln w="9525">
            <a:noFill/>
            <a:miter lim="800000"/>
            <a:headEnd/>
            <a:tailEnd/>
          </a:ln>
        </p:spPr>
        <p:txBody>
          <a:bodyPr>
            <a:spAutoFit/>
          </a:bodyPr>
          <a:lstStyle/>
          <a:p>
            <a:pPr algn="ctr">
              <a:spcBef>
                <a:spcPct val="50000"/>
              </a:spcBef>
            </a:pPr>
            <a:r>
              <a:rPr lang="de-DE" sz="2200">
                <a:solidFill>
                  <a:schemeClr val="accent2"/>
                </a:solidFill>
              </a:rPr>
              <a:t>Raymond Hickey</a:t>
            </a:r>
          </a:p>
          <a:p>
            <a:pPr algn="ctr">
              <a:spcBef>
                <a:spcPct val="50000"/>
              </a:spcBef>
            </a:pPr>
            <a:r>
              <a:rPr lang="de-DE" sz="2200">
                <a:solidFill>
                  <a:schemeClr val="accent2"/>
                </a:solidFill>
              </a:rPr>
              <a:t>www.raymondhickey.com</a:t>
            </a:r>
            <a:endParaRPr lang="en-US" sz="2200">
              <a:solidFill>
                <a:schemeClr val="accent2"/>
              </a:solidFill>
            </a:endParaRPr>
          </a:p>
        </p:txBody>
      </p:sp>
      <p:sp>
        <p:nvSpPr>
          <p:cNvPr id="14338" name="Text Box 4"/>
          <p:cNvSpPr txBox="1">
            <a:spLocks noChangeArrowheads="1"/>
          </p:cNvSpPr>
          <p:nvPr/>
        </p:nvSpPr>
        <p:spPr bwMode="auto">
          <a:xfrm>
            <a:off x="971550" y="827088"/>
            <a:ext cx="7416800" cy="1738312"/>
          </a:xfrm>
          <a:prstGeom prst="rect">
            <a:avLst/>
          </a:prstGeom>
          <a:noFill/>
          <a:ln w="9525">
            <a:noFill/>
            <a:miter lim="800000"/>
            <a:headEnd/>
            <a:tailEnd/>
          </a:ln>
        </p:spPr>
        <p:txBody>
          <a:bodyPr>
            <a:spAutoFit/>
          </a:bodyPr>
          <a:lstStyle/>
          <a:p>
            <a:pPr algn="ctr">
              <a:spcBef>
                <a:spcPct val="20000"/>
              </a:spcBef>
            </a:pPr>
            <a:r>
              <a:rPr lang="en-US" sz="4800" i="1">
                <a:solidFill>
                  <a:schemeClr val="accent2"/>
                </a:solidFill>
                <a:latin typeface="Verdana" pitchFamily="34" charset="0"/>
              </a:rPr>
              <a:t>Corpus Presenter</a:t>
            </a:r>
          </a:p>
          <a:p>
            <a:pPr algn="ctr">
              <a:spcBef>
                <a:spcPct val="20000"/>
              </a:spcBef>
            </a:pPr>
            <a:endParaRPr lang="de-DE" sz="1400">
              <a:solidFill>
                <a:schemeClr val="accent2"/>
              </a:solidFill>
              <a:latin typeface="Verdana" pitchFamily="34" charset="0"/>
            </a:endParaRPr>
          </a:p>
          <a:p>
            <a:pPr algn="ctr">
              <a:spcBef>
                <a:spcPct val="20000"/>
              </a:spcBef>
            </a:pPr>
            <a:r>
              <a:rPr lang="de-DE" sz="3600">
                <a:solidFill>
                  <a:schemeClr val="accent2"/>
                </a:solidFill>
                <a:latin typeface="Verdana" pitchFamily="34" charset="0"/>
              </a:rPr>
              <a:t>─ Introduction ─</a:t>
            </a:r>
            <a:endParaRPr lang="en-US" sz="3600">
              <a:solidFill>
                <a:schemeClr val="accent2"/>
              </a:solidFill>
              <a:latin typeface="Verdana" pitchFamily="34" charset="0"/>
            </a:endParaRPr>
          </a:p>
        </p:txBody>
      </p:sp>
      <p:sp>
        <p:nvSpPr>
          <p:cNvPr id="14339" name="Line 5"/>
          <p:cNvSpPr>
            <a:spLocks noChangeShapeType="1"/>
          </p:cNvSpPr>
          <p:nvPr/>
        </p:nvSpPr>
        <p:spPr bwMode="auto">
          <a:xfrm>
            <a:off x="684213" y="3068638"/>
            <a:ext cx="7991475" cy="0"/>
          </a:xfrm>
          <a:prstGeom prst="line">
            <a:avLst/>
          </a:prstGeom>
          <a:noFill/>
          <a:ln w="19050">
            <a:solidFill>
              <a:schemeClr val="accent2"/>
            </a:solidFill>
            <a:round/>
            <a:headEnd/>
            <a:tailEnd/>
          </a:ln>
        </p:spPr>
        <p:txBody>
          <a:bodyPr/>
          <a:lstStyle/>
          <a:p>
            <a:endParaRPr lang="en-US"/>
          </a:p>
        </p:txBody>
      </p:sp>
      <p:pic>
        <p:nvPicPr>
          <p:cNvPr id="14340"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pic>
        <p:nvPicPr>
          <p:cNvPr id="14341" name="Picture 6" descr="Corpus Linguistics (week 7) – Tina's Blog"/>
          <p:cNvPicPr>
            <a:picLocks noChangeAspect="1" noChangeArrowheads="1"/>
          </p:cNvPicPr>
          <p:nvPr/>
        </p:nvPicPr>
        <p:blipFill>
          <a:blip r:embed="rId4"/>
          <a:srcRect/>
          <a:stretch>
            <a:fillRect/>
          </a:stretch>
        </p:blipFill>
        <p:spPr bwMode="auto">
          <a:xfrm>
            <a:off x="1692275" y="3500438"/>
            <a:ext cx="6111875" cy="202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6"/>
          <p:cNvSpPr txBox="1">
            <a:spLocks noChangeArrowheads="1"/>
          </p:cNvSpPr>
          <p:nvPr/>
        </p:nvSpPr>
        <p:spPr bwMode="auto">
          <a:xfrm>
            <a:off x="250825" y="1557338"/>
            <a:ext cx="1368425" cy="4003675"/>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This screen shot shows a window with a list of corpus presenter dataset files (all with the extension .CPD). By doubling clicking on one you can load the associated corpus.</a:t>
            </a:r>
            <a:endParaRPr lang="en-US" sz="1600">
              <a:solidFill>
                <a:schemeClr val="accent2"/>
              </a:solidFill>
            </a:endParaRPr>
          </a:p>
        </p:txBody>
      </p:sp>
      <p:pic>
        <p:nvPicPr>
          <p:cNvPr id="24578" name="Picture 4"/>
          <p:cNvPicPr>
            <a:picLocks noChangeAspect="1" noChangeArrowheads="1"/>
          </p:cNvPicPr>
          <p:nvPr/>
        </p:nvPicPr>
        <p:blipFill>
          <a:blip r:embed="rId2"/>
          <a:srcRect/>
          <a:stretch>
            <a:fillRect/>
          </a:stretch>
        </p:blipFill>
        <p:spPr bwMode="auto">
          <a:xfrm>
            <a:off x="1692275" y="620713"/>
            <a:ext cx="7200900" cy="5684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 Box 3"/>
          <p:cNvSpPr txBox="1">
            <a:spLocks noChangeArrowheads="1"/>
          </p:cNvSpPr>
          <p:nvPr/>
        </p:nvSpPr>
        <p:spPr bwMode="auto">
          <a:xfrm>
            <a:off x="1187450" y="379413"/>
            <a:ext cx="6769100" cy="457200"/>
          </a:xfrm>
          <a:prstGeom prst="rect">
            <a:avLst/>
          </a:prstGeom>
          <a:noFill/>
          <a:ln w="9525">
            <a:noFill/>
            <a:miter lim="800000"/>
            <a:headEnd/>
            <a:tailEnd/>
          </a:ln>
        </p:spPr>
        <p:txBody>
          <a:bodyPr>
            <a:spAutoFit/>
          </a:bodyPr>
          <a:lstStyle/>
          <a:p>
            <a:pPr algn="ctr">
              <a:spcBef>
                <a:spcPct val="20000"/>
              </a:spcBef>
            </a:pPr>
            <a:r>
              <a:rPr lang="en-GB" sz="2400">
                <a:solidFill>
                  <a:schemeClr val="accent2"/>
                </a:solidFill>
              </a:rPr>
              <a:t>What is a CPD file?</a:t>
            </a:r>
          </a:p>
        </p:txBody>
      </p:sp>
      <p:sp>
        <p:nvSpPr>
          <p:cNvPr id="25602"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a:solidFill>
                  <a:schemeClr val="accent2"/>
                </a:solidFill>
              </a:rPr>
              <a:t>Every corpus you process with </a:t>
            </a:r>
            <a:r>
              <a:rPr lang="en-GB" sz="2000" i="1">
                <a:solidFill>
                  <a:schemeClr val="accent2"/>
                </a:solidFill>
              </a:rPr>
              <a:t>Corpus Presenter</a:t>
            </a:r>
            <a:r>
              <a:rPr lang="en-GB" sz="2000">
                <a:solidFill>
                  <a:schemeClr val="accent2"/>
                </a:solidFill>
              </a:rPr>
              <a:t> will have one file with the extension .CPD which stands for “</a:t>
            </a:r>
            <a:r>
              <a:rPr lang="en-GB" sz="2000" b="1">
                <a:solidFill>
                  <a:schemeClr val="accent2"/>
                </a:solidFill>
              </a:rPr>
              <a:t>C</a:t>
            </a:r>
            <a:r>
              <a:rPr lang="en-GB" sz="2000">
                <a:solidFill>
                  <a:schemeClr val="accent2"/>
                </a:solidFill>
              </a:rPr>
              <a:t>orpus </a:t>
            </a:r>
            <a:r>
              <a:rPr lang="en-GB" sz="2000" b="1">
                <a:solidFill>
                  <a:schemeClr val="accent2"/>
                </a:solidFill>
              </a:rPr>
              <a:t>P</a:t>
            </a:r>
            <a:r>
              <a:rPr lang="en-GB" sz="2000">
                <a:solidFill>
                  <a:schemeClr val="accent2"/>
                </a:solidFill>
              </a:rPr>
              <a:t>resenter </a:t>
            </a:r>
            <a:r>
              <a:rPr lang="en-GB" sz="2000" b="1">
                <a:solidFill>
                  <a:schemeClr val="accent2"/>
                </a:solidFill>
              </a:rPr>
              <a:t>D</a:t>
            </a:r>
            <a:r>
              <a:rPr lang="en-GB" sz="2000">
                <a:solidFill>
                  <a:schemeClr val="accent2"/>
                </a:solidFill>
              </a:rPr>
              <a:t>ataset”. This small file holds all the information about a specific corpus, i.e. which files it contains, how these are arranged in terms of branches of a tree which is displayed by </a:t>
            </a:r>
            <a:r>
              <a:rPr lang="en-GB" sz="2000" i="1">
                <a:solidFill>
                  <a:schemeClr val="accent2"/>
                </a:solidFill>
              </a:rPr>
              <a:t>Corpus Presenter.</a:t>
            </a:r>
          </a:p>
          <a:p>
            <a:pPr>
              <a:spcBef>
                <a:spcPct val="20000"/>
              </a:spcBef>
            </a:pPr>
            <a:endParaRPr lang="en-GB" sz="2000" i="1">
              <a:solidFill>
                <a:schemeClr val="accent2"/>
              </a:solidFill>
            </a:endParaRPr>
          </a:p>
          <a:p>
            <a:pPr>
              <a:spcBef>
                <a:spcPct val="20000"/>
              </a:spcBef>
            </a:pPr>
            <a:r>
              <a:rPr lang="en-GB" sz="2000">
                <a:solidFill>
                  <a:schemeClr val="accent2"/>
                </a:solidFill>
              </a:rPr>
              <a:t>N.B.: There is a utility called </a:t>
            </a:r>
            <a:r>
              <a:rPr lang="en-GB" sz="2000" i="1">
                <a:solidFill>
                  <a:schemeClr val="accent2"/>
                </a:solidFill>
              </a:rPr>
              <a:t>Make Tree</a:t>
            </a:r>
            <a:r>
              <a:rPr lang="en-GB" sz="2000">
                <a:solidFill>
                  <a:schemeClr val="accent2"/>
                </a:solidFill>
              </a:rPr>
              <a:t> (</a:t>
            </a:r>
            <a:r>
              <a:rPr lang="en-GB">
                <a:solidFill>
                  <a:schemeClr val="accent2"/>
                </a:solidFill>
                <a:latin typeface="Tahoma" pitchFamily="34" charset="0"/>
                <a:cs typeface="Tahoma" pitchFamily="34" charset="0"/>
              </a:rPr>
              <a:t>CP_MakeTree.exe</a:t>
            </a:r>
            <a:r>
              <a:rPr lang="en-GB" sz="2000">
                <a:solidFill>
                  <a:schemeClr val="accent2"/>
                </a:solidFill>
              </a:rPr>
              <a:t>) with which you can create a tree for </a:t>
            </a:r>
            <a:r>
              <a:rPr lang="en-GB" sz="2000" i="1">
                <a:solidFill>
                  <a:schemeClr val="accent2"/>
                </a:solidFill>
              </a:rPr>
              <a:t>Corpus Presenter</a:t>
            </a:r>
            <a:r>
              <a:rPr lang="en-GB" sz="2000">
                <a:solidFill>
                  <a:schemeClr val="accent2"/>
                </a:solidFill>
              </a:rPr>
              <a:t> or edit an existing CPD file.</a:t>
            </a:r>
          </a:p>
          <a:p>
            <a:pPr>
              <a:spcBef>
                <a:spcPct val="20000"/>
              </a:spcBef>
            </a:pPr>
            <a:r>
              <a:rPr lang="en-GB" sz="2000">
                <a:solidFill>
                  <a:schemeClr val="accent2"/>
                </a:solidFill>
              </a:rPr>
              <a:t>You can, of course, start working with </a:t>
            </a:r>
            <a:r>
              <a:rPr lang="en-GB" sz="2000" i="1">
                <a:solidFill>
                  <a:schemeClr val="accent2"/>
                </a:solidFill>
              </a:rPr>
              <a:t>Corpus Presenter</a:t>
            </a:r>
            <a:r>
              <a:rPr lang="en-GB" sz="2000">
                <a:solidFill>
                  <a:schemeClr val="accent2"/>
                </a:solidFill>
              </a:rPr>
              <a:t> by simply loading the CPD file (</a:t>
            </a:r>
            <a:r>
              <a:rPr lang="en-GB">
                <a:solidFill>
                  <a:schemeClr val="accent2"/>
                </a:solidFill>
                <a:latin typeface="Tahoma" pitchFamily="34" charset="0"/>
                <a:cs typeface="Tahoma" pitchFamily="34" charset="0"/>
              </a:rPr>
              <a:t>CIE_(extended).cpd</a:t>
            </a:r>
            <a:r>
              <a:rPr lang="en-GB" sz="2000">
                <a:solidFill>
                  <a:schemeClr val="accent2"/>
                </a:solidFill>
              </a:rPr>
              <a:t>) which is found in </a:t>
            </a:r>
            <a:r>
              <a:rPr lang="en-GB" sz="2000" i="1">
                <a:solidFill>
                  <a:schemeClr val="accent2"/>
                </a:solidFill>
              </a:rPr>
              <a:t>A Corpus of Irish English</a:t>
            </a:r>
            <a:r>
              <a:rPr lang="en-GB" sz="2000">
                <a:solidFill>
                  <a:schemeClr val="accent2"/>
                </a:solidFill>
              </a:rPr>
              <a:t>, which can be downloaded from the same webpage as </a:t>
            </a:r>
            <a:r>
              <a:rPr lang="en-GB" sz="2000" i="1">
                <a:solidFill>
                  <a:schemeClr val="accent2"/>
                </a:solidFill>
              </a:rPr>
              <a:t>Corpus Presenter.</a:t>
            </a:r>
          </a:p>
        </p:txBody>
      </p:sp>
      <p:pic>
        <p:nvPicPr>
          <p:cNvPr id="25603" name="Picture 8"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3"/>
          <p:cNvSpPr txBox="1">
            <a:spLocks noChangeArrowheads="1"/>
          </p:cNvSpPr>
          <p:nvPr/>
        </p:nvSpPr>
        <p:spPr bwMode="auto">
          <a:xfrm>
            <a:off x="323850" y="260350"/>
            <a:ext cx="7777163" cy="336550"/>
          </a:xfrm>
          <a:prstGeom prst="rect">
            <a:avLst/>
          </a:prstGeom>
          <a:noFill/>
          <a:ln w="9525">
            <a:noFill/>
            <a:miter lim="800000"/>
            <a:headEnd/>
            <a:tailEnd/>
          </a:ln>
        </p:spPr>
        <p:txBody>
          <a:bodyPr>
            <a:spAutoFit/>
          </a:bodyPr>
          <a:lstStyle/>
          <a:p>
            <a:pPr>
              <a:spcBef>
                <a:spcPct val="20000"/>
              </a:spcBef>
            </a:pPr>
            <a:r>
              <a:rPr lang="en-GB" sz="1600">
                <a:solidFill>
                  <a:schemeClr val="accent2"/>
                </a:solidFill>
              </a:rPr>
              <a:t>The tree view of </a:t>
            </a:r>
            <a:r>
              <a:rPr lang="en-GB" sz="1600" i="1">
                <a:solidFill>
                  <a:schemeClr val="accent2"/>
                </a:solidFill>
              </a:rPr>
              <a:t>A Corpus of Irish English</a:t>
            </a:r>
            <a:r>
              <a:rPr lang="en-GB" sz="1600">
                <a:solidFill>
                  <a:schemeClr val="accent2"/>
                </a:solidFill>
              </a:rPr>
              <a:t> when loaded with </a:t>
            </a:r>
            <a:r>
              <a:rPr lang="en-GB" sz="1600" i="1">
                <a:solidFill>
                  <a:schemeClr val="accent2"/>
                </a:solidFill>
              </a:rPr>
              <a:t>Corpus Presenter</a:t>
            </a:r>
          </a:p>
        </p:txBody>
      </p:sp>
      <p:pic>
        <p:nvPicPr>
          <p:cNvPr id="26626"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6627" name="Picture 5"/>
          <p:cNvPicPr>
            <a:picLocks noChangeAspect="1" noChangeArrowheads="1"/>
          </p:cNvPicPr>
          <p:nvPr/>
        </p:nvPicPr>
        <p:blipFill>
          <a:blip r:embed="rId3"/>
          <a:srcRect/>
          <a:stretch>
            <a:fillRect/>
          </a:stretch>
        </p:blipFill>
        <p:spPr bwMode="auto">
          <a:xfrm>
            <a:off x="900113" y="765175"/>
            <a:ext cx="7272337" cy="5759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3"/>
          <p:cNvSpPr txBox="1">
            <a:spLocks noChangeArrowheads="1"/>
          </p:cNvSpPr>
          <p:nvPr/>
        </p:nvSpPr>
        <p:spPr bwMode="auto">
          <a:xfrm>
            <a:off x="323850" y="188913"/>
            <a:ext cx="7777163" cy="825500"/>
          </a:xfrm>
          <a:prstGeom prst="rect">
            <a:avLst/>
          </a:prstGeom>
          <a:noFill/>
          <a:ln w="9525">
            <a:noFill/>
            <a:miter lim="800000"/>
            <a:headEnd/>
            <a:tailEnd/>
          </a:ln>
        </p:spPr>
        <p:txBody>
          <a:bodyPr>
            <a:spAutoFit/>
          </a:bodyPr>
          <a:lstStyle/>
          <a:p>
            <a:pPr>
              <a:spcBef>
                <a:spcPct val="20000"/>
              </a:spcBef>
            </a:pPr>
            <a:r>
              <a:rPr lang="en-GB" sz="1600" i="1">
                <a:solidFill>
                  <a:schemeClr val="accent2"/>
                </a:solidFill>
              </a:rPr>
              <a:t>Corpus Presenter</a:t>
            </a:r>
            <a:r>
              <a:rPr lang="en-GB" sz="1600">
                <a:solidFill>
                  <a:schemeClr val="accent2"/>
                </a:solidFill>
              </a:rPr>
              <a:t> can do searches on parts of a corpus, i.e. by restricting a search to a part of the corpus tree. Every search option allows you to specify the range of a search.</a:t>
            </a:r>
            <a:endParaRPr lang="en-GB" sz="1600" i="1">
              <a:solidFill>
                <a:schemeClr val="accent2"/>
              </a:solidFill>
            </a:endParaRPr>
          </a:p>
        </p:txBody>
      </p:sp>
      <p:pic>
        <p:nvPicPr>
          <p:cNvPr id="27650"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7651" name="Text Box 6"/>
          <p:cNvSpPr txBox="1">
            <a:spLocks noChangeArrowheads="1"/>
          </p:cNvSpPr>
          <p:nvPr/>
        </p:nvSpPr>
        <p:spPr bwMode="auto">
          <a:xfrm>
            <a:off x="395288" y="1628775"/>
            <a:ext cx="1512887" cy="2781300"/>
          </a:xfrm>
          <a:prstGeom prst="rect">
            <a:avLst/>
          </a:prstGeom>
          <a:noFill/>
          <a:ln w="9525">
            <a:noFill/>
            <a:miter lim="800000"/>
            <a:headEnd/>
            <a:tailEnd/>
          </a:ln>
        </p:spPr>
        <p:txBody>
          <a:bodyPr>
            <a:spAutoFit/>
          </a:bodyPr>
          <a:lstStyle/>
          <a:p>
            <a:pPr algn="ctr">
              <a:spcBef>
                <a:spcPct val="50000"/>
              </a:spcBef>
            </a:pPr>
            <a:r>
              <a:rPr lang="de-DE" sz="1600">
                <a:solidFill>
                  <a:schemeClr val="accent2"/>
                </a:solidFill>
              </a:rPr>
              <a:t>Branch of corpus tree. This can be used to narrow down a search. The following options are present for all types of operation:</a:t>
            </a:r>
            <a:endParaRPr lang="en-US" sz="1600">
              <a:solidFill>
                <a:schemeClr val="accent2"/>
              </a:solidFill>
            </a:endParaRPr>
          </a:p>
        </p:txBody>
      </p:sp>
      <p:pic>
        <p:nvPicPr>
          <p:cNvPr id="27652" name="Picture 8"/>
          <p:cNvPicPr>
            <a:picLocks noChangeAspect="1" noChangeArrowheads="1"/>
          </p:cNvPicPr>
          <p:nvPr/>
        </p:nvPicPr>
        <p:blipFill>
          <a:blip r:embed="rId3"/>
          <a:srcRect/>
          <a:stretch>
            <a:fillRect/>
          </a:stretch>
        </p:blipFill>
        <p:spPr bwMode="auto">
          <a:xfrm>
            <a:off x="539750" y="4652963"/>
            <a:ext cx="1296988" cy="1106487"/>
          </a:xfrm>
          <a:prstGeom prst="rect">
            <a:avLst/>
          </a:prstGeom>
          <a:noFill/>
          <a:ln w="9525">
            <a:solidFill>
              <a:schemeClr val="tx1"/>
            </a:solidFill>
            <a:miter lim="800000"/>
            <a:headEnd/>
            <a:tailEnd/>
          </a:ln>
        </p:spPr>
      </p:pic>
      <p:pic>
        <p:nvPicPr>
          <p:cNvPr id="27653" name="Picture 9"/>
          <p:cNvPicPr>
            <a:picLocks noChangeAspect="1" noChangeArrowheads="1"/>
          </p:cNvPicPr>
          <p:nvPr/>
        </p:nvPicPr>
        <p:blipFill>
          <a:blip r:embed="rId4"/>
          <a:srcRect/>
          <a:stretch>
            <a:fillRect/>
          </a:stretch>
        </p:blipFill>
        <p:spPr bwMode="auto">
          <a:xfrm>
            <a:off x="1979613" y="908050"/>
            <a:ext cx="6985000" cy="5532438"/>
          </a:xfrm>
          <a:prstGeom prst="rect">
            <a:avLst/>
          </a:prstGeom>
          <a:noFill/>
          <a:ln w="9525">
            <a:noFill/>
            <a:miter lim="800000"/>
            <a:headEnd/>
            <a:tailEnd/>
          </a:ln>
        </p:spPr>
      </p:pic>
      <p:sp>
        <p:nvSpPr>
          <p:cNvPr id="27654" name="Rectangle 5"/>
          <p:cNvSpPr>
            <a:spLocks noChangeArrowheads="1"/>
          </p:cNvSpPr>
          <p:nvPr/>
        </p:nvSpPr>
        <p:spPr bwMode="auto">
          <a:xfrm>
            <a:off x="2916238" y="3500438"/>
            <a:ext cx="2303462" cy="1512887"/>
          </a:xfrm>
          <a:prstGeom prst="rect">
            <a:avLst/>
          </a:prstGeom>
          <a:solidFill>
            <a:schemeClr val="accent1">
              <a:alpha val="0"/>
            </a:schemeClr>
          </a:solidFill>
          <a:ln w="25400">
            <a:solidFill>
              <a:srgbClr val="FF6600"/>
            </a:solidFill>
            <a:miter lim="800000"/>
            <a:headEnd/>
            <a:tailEnd/>
          </a:ln>
        </p:spPr>
        <p:txBody>
          <a:bodyPr wrap="none" anchor="ctr"/>
          <a:lstStyle/>
          <a:p>
            <a:endParaRPr lang="en-US"/>
          </a:p>
        </p:txBody>
      </p:sp>
      <p:sp>
        <p:nvSpPr>
          <p:cNvPr id="27655" name="Line 7"/>
          <p:cNvSpPr>
            <a:spLocks noChangeShapeType="1"/>
          </p:cNvSpPr>
          <p:nvPr/>
        </p:nvSpPr>
        <p:spPr bwMode="auto">
          <a:xfrm>
            <a:off x="1619250" y="3213100"/>
            <a:ext cx="1295400" cy="860425"/>
          </a:xfrm>
          <a:prstGeom prst="line">
            <a:avLst/>
          </a:prstGeom>
          <a:noFill/>
          <a:ln w="254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3"/>
          <p:cNvSpPr txBox="1">
            <a:spLocks noChangeArrowheads="1"/>
          </p:cNvSpPr>
          <p:nvPr/>
        </p:nvSpPr>
        <p:spPr bwMode="auto">
          <a:xfrm>
            <a:off x="323850" y="188913"/>
            <a:ext cx="7777163" cy="825500"/>
          </a:xfrm>
          <a:prstGeom prst="rect">
            <a:avLst/>
          </a:prstGeom>
          <a:noFill/>
          <a:ln w="9525">
            <a:noFill/>
            <a:miter lim="800000"/>
            <a:headEnd/>
            <a:tailEnd/>
          </a:ln>
        </p:spPr>
        <p:txBody>
          <a:bodyPr>
            <a:spAutoFit/>
          </a:bodyPr>
          <a:lstStyle/>
          <a:p>
            <a:pPr>
              <a:spcBef>
                <a:spcPct val="20000"/>
              </a:spcBef>
            </a:pPr>
            <a:r>
              <a:rPr lang="en-GB" sz="1600" i="1">
                <a:solidFill>
                  <a:schemeClr val="accent2"/>
                </a:solidFill>
              </a:rPr>
              <a:t>Corpus Presenter</a:t>
            </a:r>
            <a:r>
              <a:rPr lang="en-GB" sz="1600">
                <a:solidFill>
                  <a:schemeClr val="accent2"/>
                </a:solidFill>
              </a:rPr>
              <a:t> can display files in a list mode. This allows you to select files for a search which are </a:t>
            </a:r>
            <a:r>
              <a:rPr lang="en-GB" sz="1600" b="1">
                <a:solidFill>
                  <a:schemeClr val="accent2"/>
                </a:solidFill>
              </a:rPr>
              <a:t>not</a:t>
            </a:r>
            <a:r>
              <a:rPr lang="en-GB" sz="1600">
                <a:solidFill>
                  <a:schemeClr val="accent2"/>
                </a:solidFill>
              </a:rPr>
              <a:t> necessarily in a branch of the corpus (see tick boxes on the left of the list in the following two screen shots).</a:t>
            </a:r>
          </a:p>
        </p:txBody>
      </p:sp>
      <p:pic>
        <p:nvPicPr>
          <p:cNvPr id="28674"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pic>
        <p:nvPicPr>
          <p:cNvPr id="28675" name="Picture 6"/>
          <p:cNvPicPr>
            <a:picLocks noChangeAspect="1" noChangeArrowheads="1"/>
          </p:cNvPicPr>
          <p:nvPr/>
        </p:nvPicPr>
        <p:blipFill>
          <a:blip r:embed="rId3"/>
          <a:srcRect/>
          <a:stretch>
            <a:fillRect/>
          </a:stretch>
        </p:blipFill>
        <p:spPr bwMode="auto">
          <a:xfrm>
            <a:off x="1187450" y="1196975"/>
            <a:ext cx="6769100" cy="537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noChangeArrowheads="1"/>
          </p:cNvPicPr>
          <p:nvPr/>
        </p:nvPicPr>
        <p:blipFill>
          <a:blip r:embed="rId2"/>
          <a:srcRect/>
          <a:stretch>
            <a:fillRect/>
          </a:stretch>
        </p:blipFill>
        <p:spPr bwMode="auto">
          <a:xfrm>
            <a:off x="684213" y="1484313"/>
            <a:ext cx="7724775" cy="4562475"/>
          </a:xfrm>
          <a:prstGeom prst="rect">
            <a:avLst/>
          </a:prstGeom>
          <a:noFill/>
          <a:ln w="9525">
            <a:noFill/>
            <a:miter lim="800000"/>
            <a:headEnd/>
            <a:tailEnd/>
          </a:ln>
        </p:spPr>
      </p:pic>
      <p:sp>
        <p:nvSpPr>
          <p:cNvPr id="29698" name="Text Box 3"/>
          <p:cNvSpPr txBox="1">
            <a:spLocks noChangeArrowheads="1"/>
          </p:cNvSpPr>
          <p:nvPr/>
        </p:nvSpPr>
        <p:spPr bwMode="auto">
          <a:xfrm>
            <a:off x="1187450" y="260350"/>
            <a:ext cx="6769100" cy="7016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File display as list (allowing selection of any files, irrespective of their position in a corpus tree)</a:t>
            </a:r>
          </a:p>
        </p:txBody>
      </p:sp>
      <p:pic>
        <p:nvPicPr>
          <p:cNvPr id="29699" name="Picture 8" descr="corpus"/>
          <p:cNvPicPr>
            <a:picLocks noChangeAspect="1" noChangeArrowheads="1"/>
          </p:cNvPicPr>
          <p:nvPr/>
        </p:nvPicPr>
        <p:blipFill>
          <a:blip r:embed="rId3"/>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ext Box 3"/>
          <p:cNvSpPr txBox="1">
            <a:spLocks noChangeArrowheads="1"/>
          </p:cNvSpPr>
          <p:nvPr/>
        </p:nvSpPr>
        <p:spPr bwMode="auto">
          <a:xfrm>
            <a:off x="1116013" y="1341438"/>
            <a:ext cx="6769100" cy="4445000"/>
          </a:xfrm>
          <a:prstGeom prst="rect">
            <a:avLst/>
          </a:prstGeom>
          <a:noFill/>
          <a:ln w="9525">
            <a:noFill/>
            <a:miter lim="800000"/>
            <a:headEnd/>
            <a:tailEnd/>
          </a:ln>
        </p:spPr>
        <p:txBody>
          <a:bodyPr>
            <a:spAutoFit/>
          </a:bodyPr>
          <a:lstStyle/>
          <a:p>
            <a:pPr algn="ctr">
              <a:spcBef>
                <a:spcPct val="20000"/>
              </a:spcBef>
            </a:pPr>
            <a:r>
              <a:rPr lang="en-GB" sz="2200">
                <a:solidFill>
                  <a:schemeClr val="accent2"/>
                </a:solidFill>
              </a:rPr>
              <a:t>Remember: there is HELP available all the time!</a:t>
            </a:r>
          </a:p>
          <a:p>
            <a:pPr>
              <a:spcBef>
                <a:spcPct val="20000"/>
              </a:spcBef>
            </a:pPr>
            <a:endParaRPr lang="en-GB" sz="2200">
              <a:solidFill>
                <a:schemeClr val="accent2"/>
              </a:solidFill>
            </a:endParaRPr>
          </a:p>
          <a:p>
            <a:pPr>
              <a:spcBef>
                <a:spcPct val="20000"/>
              </a:spcBef>
            </a:pPr>
            <a:r>
              <a:rPr lang="en-GB" sz="2200">
                <a:solidFill>
                  <a:schemeClr val="accent2"/>
                </a:solidFill>
              </a:rPr>
              <a:t>1) From the desktop of the program (the opening screen), there is a button “Help tips” in the left-hand side-bar, see next slide.</a:t>
            </a:r>
          </a:p>
          <a:p>
            <a:pPr>
              <a:spcBef>
                <a:spcPct val="20000"/>
              </a:spcBef>
            </a:pPr>
            <a:endParaRPr lang="en-GB" sz="2200">
              <a:solidFill>
                <a:schemeClr val="accent2"/>
              </a:solidFill>
            </a:endParaRPr>
          </a:p>
          <a:p>
            <a:pPr>
              <a:spcBef>
                <a:spcPct val="20000"/>
              </a:spcBef>
            </a:pPr>
            <a:r>
              <a:rPr lang="en-GB" sz="2200">
                <a:solidFill>
                  <a:schemeClr val="accent2"/>
                </a:solidFill>
              </a:rPr>
              <a:t>2) By pressing F1 or clicking on the help symbol you can access immediate help. The symbol may be a book with a question mark on it</a:t>
            </a:r>
            <a:r>
              <a:rPr lang="en-GB" sz="2200"/>
              <a:t> </a:t>
            </a:r>
            <a:r>
              <a:rPr lang="en-GB" sz="2200">
                <a:solidFill>
                  <a:schemeClr val="accent2"/>
                </a:solidFill>
              </a:rPr>
              <a:t>[full help text] or just a question mark on the blue background [context-sensitive help].</a:t>
            </a:r>
          </a:p>
          <a:p>
            <a:pPr>
              <a:spcBef>
                <a:spcPct val="20000"/>
              </a:spcBef>
            </a:pPr>
            <a:endParaRPr lang="en-GB" sz="2200">
              <a:solidFill>
                <a:schemeClr val="accent2"/>
              </a:solidFill>
            </a:endParaRPr>
          </a:p>
        </p:txBody>
      </p:sp>
      <p:pic>
        <p:nvPicPr>
          <p:cNvPr id="30722"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5"/>
          <p:cNvSpPr txBox="1">
            <a:spLocks noChangeArrowheads="1"/>
          </p:cNvSpPr>
          <p:nvPr/>
        </p:nvSpPr>
        <p:spPr bwMode="auto">
          <a:xfrm>
            <a:off x="179388" y="1268413"/>
            <a:ext cx="1512887" cy="3387725"/>
          </a:xfrm>
          <a:prstGeom prst="rect">
            <a:avLst/>
          </a:prstGeom>
          <a:noFill/>
          <a:ln w="9525">
            <a:noFill/>
            <a:miter lim="800000"/>
            <a:headEnd/>
            <a:tailEnd/>
          </a:ln>
        </p:spPr>
        <p:txBody>
          <a:bodyPr>
            <a:spAutoFit/>
          </a:bodyPr>
          <a:lstStyle/>
          <a:p>
            <a:pPr algn="ctr">
              <a:spcBef>
                <a:spcPct val="50000"/>
              </a:spcBef>
            </a:pPr>
            <a:r>
              <a:rPr lang="de-DE">
                <a:solidFill>
                  <a:schemeClr val="accent2"/>
                </a:solidFill>
              </a:rPr>
              <a:t>Remember: Help is always available by clicking on this symbol in the side bar or just pressing F1 (see next slide for a screenshot)</a:t>
            </a:r>
            <a:endParaRPr lang="en-US">
              <a:solidFill>
                <a:schemeClr val="accent2"/>
              </a:solidFill>
            </a:endParaRPr>
          </a:p>
        </p:txBody>
      </p:sp>
      <p:pic>
        <p:nvPicPr>
          <p:cNvPr id="31746" name="Picture 6"/>
          <p:cNvPicPr>
            <a:picLocks noChangeAspect="1" noChangeArrowheads="1"/>
          </p:cNvPicPr>
          <p:nvPr/>
        </p:nvPicPr>
        <p:blipFill>
          <a:blip r:embed="rId2"/>
          <a:srcRect/>
          <a:stretch>
            <a:fillRect/>
          </a:stretch>
        </p:blipFill>
        <p:spPr bwMode="auto">
          <a:xfrm>
            <a:off x="1763713" y="692150"/>
            <a:ext cx="7092950" cy="5616575"/>
          </a:xfrm>
          <a:prstGeom prst="rect">
            <a:avLst/>
          </a:prstGeom>
          <a:noFill/>
          <a:ln w="9525">
            <a:noFill/>
            <a:miter lim="800000"/>
            <a:headEnd/>
            <a:tailEnd/>
          </a:ln>
        </p:spPr>
      </p:pic>
      <p:sp>
        <p:nvSpPr>
          <p:cNvPr id="31747" name="Oval 6"/>
          <p:cNvSpPr>
            <a:spLocks noChangeArrowheads="1"/>
          </p:cNvSpPr>
          <p:nvPr/>
        </p:nvSpPr>
        <p:spPr bwMode="auto">
          <a:xfrm>
            <a:off x="1763713" y="1773238"/>
            <a:ext cx="865187" cy="504825"/>
          </a:xfrm>
          <a:prstGeom prst="ellipse">
            <a:avLst/>
          </a:prstGeom>
          <a:solidFill>
            <a:schemeClr val="accent1">
              <a:alpha val="0"/>
            </a:schemeClr>
          </a:solidFill>
          <a:ln w="38100">
            <a:solidFill>
              <a:srgbClr val="FF6600"/>
            </a:solidFill>
            <a:round/>
            <a:headEnd/>
            <a:tailEnd/>
          </a:ln>
        </p:spPr>
        <p:txBody>
          <a:bodyPr wrap="none" anchor="ctr"/>
          <a:lstStyle/>
          <a:p>
            <a:endParaRPr lang="en-US"/>
          </a:p>
        </p:txBody>
      </p:sp>
      <p:sp>
        <p:nvSpPr>
          <p:cNvPr id="31748" name="Line 7"/>
          <p:cNvSpPr>
            <a:spLocks noChangeShapeType="1"/>
          </p:cNvSpPr>
          <p:nvPr/>
        </p:nvSpPr>
        <p:spPr bwMode="auto">
          <a:xfrm flipH="1">
            <a:off x="1547813" y="2205038"/>
            <a:ext cx="360362" cy="360362"/>
          </a:xfrm>
          <a:prstGeom prst="line">
            <a:avLst/>
          </a:prstGeom>
          <a:noFill/>
          <a:ln w="381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3"/>
          <p:cNvSpPr txBox="1">
            <a:spLocks noChangeArrowheads="1"/>
          </p:cNvSpPr>
          <p:nvPr/>
        </p:nvSpPr>
        <p:spPr bwMode="auto">
          <a:xfrm>
            <a:off x="250825" y="981075"/>
            <a:ext cx="1728788" cy="4968875"/>
          </a:xfrm>
          <a:prstGeom prst="rect">
            <a:avLst/>
          </a:prstGeom>
          <a:noFill/>
          <a:ln w="9525">
            <a:noFill/>
            <a:miter lim="800000"/>
            <a:headEnd/>
            <a:tailEnd/>
          </a:ln>
        </p:spPr>
        <p:txBody>
          <a:bodyPr>
            <a:spAutoFit/>
          </a:bodyPr>
          <a:lstStyle/>
          <a:p>
            <a:pPr algn="ctr">
              <a:spcBef>
                <a:spcPct val="20000"/>
              </a:spcBef>
            </a:pPr>
            <a:r>
              <a:rPr lang="en-GB" sz="2000">
                <a:solidFill>
                  <a:schemeClr val="accent2"/>
                </a:solidFill>
              </a:rPr>
              <a:t>Help is always available in </a:t>
            </a:r>
            <a:r>
              <a:rPr lang="en-GB" sz="2000" i="1">
                <a:solidFill>
                  <a:schemeClr val="accent2"/>
                </a:solidFill>
              </a:rPr>
              <a:t>Corpus Presenter</a:t>
            </a:r>
            <a:r>
              <a:rPr lang="en-GB" sz="2000">
                <a:solidFill>
                  <a:schemeClr val="accent2"/>
                </a:solidFill>
              </a:rPr>
              <a:t> by pressing F1. The help is furthermore specific to the task you are currently performing, e.g. searching for words or phrases.</a:t>
            </a:r>
          </a:p>
        </p:txBody>
      </p:sp>
      <p:pic>
        <p:nvPicPr>
          <p:cNvPr id="32770" name="Picture 4"/>
          <p:cNvPicPr>
            <a:picLocks noChangeAspect="1" noChangeArrowheads="1"/>
          </p:cNvPicPr>
          <p:nvPr/>
        </p:nvPicPr>
        <p:blipFill>
          <a:blip r:embed="rId2"/>
          <a:srcRect/>
          <a:stretch>
            <a:fillRect/>
          </a:stretch>
        </p:blipFill>
        <p:spPr bwMode="auto">
          <a:xfrm>
            <a:off x="2051050" y="549275"/>
            <a:ext cx="6896100" cy="5751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1187450" y="404813"/>
            <a:ext cx="6769100" cy="457200"/>
          </a:xfrm>
          <a:prstGeom prst="rect">
            <a:avLst/>
          </a:prstGeom>
          <a:noFill/>
          <a:ln w="9525">
            <a:noFill/>
            <a:miter lim="800000"/>
            <a:headEnd/>
            <a:tailEnd/>
          </a:ln>
        </p:spPr>
        <p:txBody>
          <a:bodyPr>
            <a:spAutoFit/>
          </a:bodyPr>
          <a:lstStyle/>
          <a:p>
            <a:pPr algn="ctr">
              <a:spcBef>
                <a:spcPct val="20000"/>
              </a:spcBef>
            </a:pPr>
            <a:r>
              <a:rPr lang="en-GB" sz="2400">
                <a:solidFill>
                  <a:schemeClr val="accent2"/>
                </a:solidFill>
              </a:rPr>
              <a:t>Corpus Linguistics</a:t>
            </a:r>
          </a:p>
        </p:txBody>
      </p:sp>
      <p:sp>
        <p:nvSpPr>
          <p:cNvPr id="16386" name="Rectangle 3"/>
          <p:cNvSpPr>
            <a:spLocks noChangeArrowheads="1"/>
          </p:cNvSpPr>
          <p:nvPr/>
        </p:nvSpPr>
        <p:spPr bwMode="auto">
          <a:xfrm>
            <a:off x="971550" y="1557338"/>
            <a:ext cx="7427913" cy="4525962"/>
          </a:xfrm>
          <a:prstGeom prst="rect">
            <a:avLst/>
          </a:prstGeom>
          <a:noFill/>
          <a:ln w="9525">
            <a:noFill/>
            <a:miter lim="800000"/>
            <a:headEnd/>
            <a:tailEnd/>
          </a:ln>
        </p:spPr>
        <p:txBody>
          <a:bodyPr/>
          <a:lstStyle/>
          <a:p>
            <a:pPr>
              <a:spcBef>
                <a:spcPct val="20000"/>
              </a:spcBef>
              <a:spcAft>
                <a:spcPct val="20000"/>
              </a:spcAft>
            </a:pPr>
            <a:r>
              <a:rPr lang="en-GB" sz="2000">
                <a:solidFill>
                  <a:schemeClr val="accent2"/>
                </a:solidFill>
              </a:rPr>
              <a:t>The goal of corpus linguistics is to extract information from corpora </a:t>
            </a:r>
            <a:r>
              <a:rPr lang="en-GB"/>
              <a:t> </a:t>
            </a:r>
            <a:r>
              <a:rPr lang="en-GB">
                <a:solidFill>
                  <a:schemeClr val="accent2"/>
                </a:solidFill>
              </a:rPr>
              <a:t>̶  </a:t>
            </a:r>
            <a:r>
              <a:rPr lang="en-GB" sz="2000">
                <a:solidFill>
                  <a:schemeClr val="accent2"/>
                </a:solidFill>
              </a:rPr>
              <a:t>sets of text files </a:t>
            </a:r>
            <a:r>
              <a:rPr lang="en-GB"/>
              <a:t> </a:t>
            </a:r>
            <a:r>
              <a:rPr lang="en-GB">
                <a:solidFill>
                  <a:schemeClr val="accent2"/>
                </a:solidFill>
              </a:rPr>
              <a:t>̶ </a:t>
            </a:r>
            <a:r>
              <a:rPr lang="en-GB" sz="2000">
                <a:solidFill>
                  <a:schemeClr val="accent2"/>
                </a:solidFill>
              </a:rPr>
              <a:t> with a precision and flexibility not hitherto </a:t>
            </a:r>
            <a:r>
              <a:rPr lang="en-GB">
                <a:solidFill>
                  <a:schemeClr val="accent2"/>
                </a:solidFill>
              </a:rPr>
              <a:t>possible</a:t>
            </a:r>
            <a:r>
              <a:rPr lang="en-GB"/>
              <a:t> </a:t>
            </a:r>
            <a:r>
              <a:rPr lang="en-GB" sz="2000">
                <a:solidFill>
                  <a:schemeClr val="accent2"/>
                </a:solidFill>
              </a:rPr>
              <a:t>by manually examining texts in printed, non-digital form. </a:t>
            </a:r>
          </a:p>
          <a:p>
            <a:pPr>
              <a:spcBef>
                <a:spcPct val="20000"/>
              </a:spcBef>
              <a:spcAft>
                <a:spcPct val="20000"/>
              </a:spcAft>
            </a:pPr>
            <a:r>
              <a:rPr lang="en-GB" sz="2000">
                <a:solidFill>
                  <a:schemeClr val="accent2"/>
                </a:solidFill>
              </a:rPr>
              <a:t>With the great increase in computer power in the past few decades, linguists have also turned to the task of digitising large amounts of data, in a structured fashion, which can be interrogated by software for specific linguistic goals, e.g. to determine what patterns occurs in texts, how often, with what distribution and in what manner throughout history.</a:t>
            </a:r>
          </a:p>
          <a:p>
            <a:pPr>
              <a:spcBef>
                <a:spcPct val="20000"/>
              </a:spcBef>
            </a:pPr>
            <a:r>
              <a:rPr lang="en-GB" sz="2000">
                <a:solidFill>
                  <a:schemeClr val="accent2"/>
                </a:solidFill>
              </a:rPr>
              <a:t>The present software should be understood against this background: it is intended to assist scholars and students in the task of retrieving information from sets of text files.</a:t>
            </a:r>
          </a:p>
        </p:txBody>
      </p:sp>
      <p:pic>
        <p:nvPicPr>
          <p:cNvPr id="16387"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3"/>
          <p:cNvSpPr txBox="1">
            <a:spLocks noChangeArrowheads="1"/>
          </p:cNvSpPr>
          <p:nvPr/>
        </p:nvSpPr>
        <p:spPr bwMode="auto">
          <a:xfrm>
            <a:off x="1187450" y="404813"/>
            <a:ext cx="6769100" cy="457200"/>
          </a:xfrm>
          <a:prstGeom prst="rect">
            <a:avLst/>
          </a:prstGeom>
          <a:noFill/>
          <a:ln w="9525">
            <a:noFill/>
            <a:miter lim="800000"/>
            <a:headEnd/>
            <a:tailEnd/>
          </a:ln>
        </p:spPr>
        <p:txBody>
          <a:bodyPr>
            <a:spAutoFit/>
          </a:bodyPr>
          <a:lstStyle/>
          <a:p>
            <a:pPr algn="ctr">
              <a:spcBef>
                <a:spcPct val="20000"/>
              </a:spcBef>
            </a:pPr>
            <a:r>
              <a:rPr lang="en-GB" sz="2400">
                <a:solidFill>
                  <a:schemeClr val="accent2"/>
                </a:solidFill>
              </a:rPr>
              <a:t>Introduction</a:t>
            </a:r>
          </a:p>
        </p:txBody>
      </p:sp>
      <p:sp>
        <p:nvSpPr>
          <p:cNvPr id="17410" name="Rectangle 3"/>
          <p:cNvSpPr>
            <a:spLocks noChangeArrowheads="1"/>
          </p:cNvSpPr>
          <p:nvPr/>
        </p:nvSpPr>
        <p:spPr bwMode="auto">
          <a:xfrm>
            <a:off x="971550" y="1557338"/>
            <a:ext cx="7427913" cy="4525962"/>
          </a:xfrm>
          <a:prstGeom prst="rect">
            <a:avLst/>
          </a:prstGeom>
          <a:noFill/>
          <a:ln w="9525">
            <a:noFill/>
            <a:miter lim="800000"/>
            <a:headEnd/>
            <a:tailEnd/>
          </a:ln>
        </p:spPr>
        <p:txBody>
          <a:bodyPr/>
          <a:lstStyle/>
          <a:p>
            <a:pPr>
              <a:spcBef>
                <a:spcPct val="20000"/>
              </a:spcBef>
            </a:pPr>
            <a:r>
              <a:rPr lang="en-GB" sz="2000" i="1">
                <a:solidFill>
                  <a:schemeClr val="accent2"/>
                </a:solidFill>
              </a:rPr>
              <a:t>Corpus Presenter</a:t>
            </a:r>
            <a:r>
              <a:rPr lang="en-GB" sz="2000">
                <a:solidFill>
                  <a:schemeClr val="accent2"/>
                </a:solidFill>
              </a:rPr>
              <a:t> is a program suite with which you can examine texts of a corpus, locate words and syntactic patterns and export the results of searches to various output formats to allow you to use these results for further processing.</a:t>
            </a:r>
          </a:p>
          <a:p>
            <a:pPr>
              <a:spcBef>
                <a:spcPct val="20000"/>
              </a:spcBef>
            </a:pPr>
            <a:endParaRPr lang="en-GB" sz="2000">
              <a:solidFill>
                <a:schemeClr val="accent2"/>
              </a:solidFill>
            </a:endParaRPr>
          </a:p>
          <a:p>
            <a:pPr>
              <a:spcBef>
                <a:spcPct val="20000"/>
              </a:spcBef>
            </a:pPr>
            <a:r>
              <a:rPr lang="en-GB" sz="2000">
                <a:solidFill>
                  <a:schemeClr val="accent2"/>
                </a:solidFill>
              </a:rPr>
              <a:t>There are a few things to bear in mind about </a:t>
            </a:r>
            <a:r>
              <a:rPr lang="en-GB" sz="2000" i="1">
                <a:solidFill>
                  <a:schemeClr val="accent2"/>
                </a:solidFill>
              </a:rPr>
              <a:t>Corpus Presenter</a:t>
            </a:r>
            <a:r>
              <a:rPr lang="en-GB" sz="2000">
                <a:solidFill>
                  <a:schemeClr val="accent2"/>
                </a:solidFill>
              </a:rPr>
              <a:t> before beginning work with it.</a:t>
            </a:r>
          </a:p>
          <a:p>
            <a:pPr>
              <a:spcBef>
                <a:spcPct val="20000"/>
              </a:spcBef>
            </a:pPr>
            <a:endParaRPr lang="en-GB" sz="2000">
              <a:solidFill>
                <a:schemeClr val="accent2"/>
              </a:solidFill>
            </a:endParaRPr>
          </a:p>
          <a:p>
            <a:pPr>
              <a:spcBef>
                <a:spcPct val="20000"/>
              </a:spcBef>
            </a:pPr>
            <a:r>
              <a:rPr lang="en-GB" sz="2000">
                <a:solidFill>
                  <a:schemeClr val="accent2"/>
                </a:solidFill>
              </a:rPr>
              <a:t>1) It is a program suite which only runs on the Microsoft Windows operating system. It will not work with Apple computers or on any device using the Android operating system, such as smartphones or tablets.</a:t>
            </a:r>
            <a:endParaRPr lang="en-GB" sz="2000" i="1">
              <a:solidFill>
                <a:schemeClr val="accent2"/>
              </a:solidFill>
            </a:endParaRPr>
          </a:p>
        </p:txBody>
      </p:sp>
      <p:pic>
        <p:nvPicPr>
          <p:cNvPr id="17411"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971550" y="1341438"/>
            <a:ext cx="7427913" cy="4525962"/>
          </a:xfrm>
          <a:prstGeom prst="rect">
            <a:avLst/>
          </a:prstGeom>
          <a:noFill/>
          <a:ln w="9525">
            <a:noFill/>
            <a:miter lim="800000"/>
            <a:headEnd/>
            <a:tailEnd/>
          </a:ln>
        </p:spPr>
        <p:txBody>
          <a:bodyPr/>
          <a:lstStyle/>
          <a:p>
            <a:pPr>
              <a:spcBef>
                <a:spcPct val="20000"/>
              </a:spcBef>
            </a:pPr>
            <a:r>
              <a:rPr lang="en-GB" sz="2000">
                <a:solidFill>
                  <a:schemeClr val="accent2"/>
                </a:solidFill>
              </a:rPr>
              <a:t>2) For </a:t>
            </a:r>
            <a:r>
              <a:rPr lang="en-GB" sz="2000" i="1">
                <a:solidFill>
                  <a:schemeClr val="accent2"/>
                </a:solidFill>
              </a:rPr>
              <a:t>Corpus Presenter</a:t>
            </a:r>
            <a:r>
              <a:rPr lang="en-GB" sz="2000">
                <a:solidFill>
                  <a:schemeClr val="accent2"/>
                </a:solidFill>
              </a:rPr>
              <a:t> to run you must have files on your computer locally, which it can then process. These can be in a variety of formats, e.g. text files, HTML files, RTF files or Word files. When you are using files with </a:t>
            </a:r>
            <a:r>
              <a:rPr lang="en-GB" sz="2000" i="1">
                <a:solidFill>
                  <a:schemeClr val="accent2"/>
                </a:solidFill>
              </a:rPr>
              <a:t>Corpus Presenter</a:t>
            </a:r>
            <a:r>
              <a:rPr lang="en-GB" sz="2000">
                <a:solidFill>
                  <a:schemeClr val="accent2"/>
                </a:solidFill>
              </a:rPr>
              <a:t> make sure that they do not contain graphics or tables – just text, after all it is software for processing texts.</a:t>
            </a:r>
          </a:p>
          <a:p>
            <a:pPr>
              <a:spcBef>
                <a:spcPct val="20000"/>
              </a:spcBef>
            </a:pPr>
            <a:endParaRPr lang="en-GB" sz="2000">
              <a:solidFill>
                <a:schemeClr val="accent2"/>
              </a:solidFill>
            </a:endParaRPr>
          </a:p>
          <a:p>
            <a:pPr>
              <a:spcBef>
                <a:spcPct val="20000"/>
              </a:spcBef>
            </a:pPr>
            <a:r>
              <a:rPr lang="en-GB" sz="2000">
                <a:solidFill>
                  <a:schemeClr val="accent2"/>
                </a:solidFill>
              </a:rPr>
              <a:t>3) </a:t>
            </a:r>
            <a:r>
              <a:rPr lang="en-GB" sz="2000" i="1">
                <a:solidFill>
                  <a:schemeClr val="accent2"/>
                </a:solidFill>
              </a:rPr>
              <a:t>Corpus Presenter</a:t>
            </a:r>
            <a:r>
              <a:rPr lang="en-GB" sz="2000">
                <a:solidFill>
                  <a:schemeClr val="accent2"/>
                </a:solidFill>
              </a:rPr>
              <a:t> will display the files you load in the form of a tree, i.e. it will “present” the files to you. Once loaded you can start searching through your texts</a:t>
            </a:r>
            <a:r>
              <a:rPr lang="en-GB"/>
              <a:t> </a:t>
            </a:r>
            <a:r>
              <a:rPr lang="en-GB">
                <a:solidFill>
                  <a:schemeClr val="accent2"/>
                </a:solidFill>
              </a:rPr>
              <a:t>straight away</a:t>
            </a:r>
            <a:r>
              <a:rPr lang="en-GB" sz="2000">
                <a:solidFill>
                  <a:schemeClr val="accent2"/>
                </a:solidFill>
              </a:rPr>
              <a:t>, creating a concordance, generating lexical clusters, etc.</a:t>
            </a:r>
          </a:p>
          <a:p>
            <a:pPr>
              <a:spcBef>
                <a:spcPct val="20000"/>
              </a:spcBef>
            </a:pPr>
            <a:endParaRPr lang="en-GB" sz="2000">
              <a:solidFill>
                <a:schemeClr val="accent2"/>
              </a:solidFill>
            </a:endParaRPr>
          </a:p>
          <a:p>
            <a:pPr>
              <a:spcBef>
                <a:spcPct val="20000"/>
              </a:spcBef>
            </a:pPr>
            <a:endParaRPr lang="en-GB" sz="2000">
              <a:solidFill>
                <a:schemeClr val="accent2"/>
              </a:solidFill>
            </a:endParaRPr>
          </a:p>
        </p:txBody>
      </p:sp>
      <p:pic>
        <p:nvPicPr>
          <p:cNvPr id="18434"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18435" name="Text Box 3"/>
          <p:cNvSpPr txBox="1">
            <a:spLocks noChangeArrowheads="1"/>
          </p:cNvSpPr>
          <p:nvPr/>
        </p:nvSpPr>
        <p:spPr bwMode="auto">
          <a:xfrm>
            <a:off x="1187450" y="404813"/>
            <a:ext cx="6769100" cy="457200"/>
          </a:xfrm>
          <a:prstGeom prst="rect">
            <a:avLst/>
          </a:prstGeom>
          <a:noFill/>
          <a:ln w="9525">
            <a:noFill/>
            <a:miter lim="800000"/>
            <a:headEnd/>
            <a:tailEnd/>
          </a:ln>
        </p:spPr>
        <p:txBody>
          <a:bodyPr>
            <a:spAutoFit/>
          </a:bodyPr>
          <a:lstStyle/>
          <a:p>
            <a:pPr algn="ctr">
              <a:spcBef>
                <a:spcPct val="20000"/>
              </a:spcBef>
            </a:pPr>
            <a:r>
              <a:rPr lang="en-GB" sz="2400">
                <a:solidFill>
                  <a:schemeClr val="accent2"/>
                </a:solidFill>
              </a:rPr>
              <a:t>Introduction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2"/>
          <p:cNvSpPr txBox="1">
            <a:spLocks noChangeArrowheads="1"/>
          </p:cNvSpPr>
          <p:nvPr/>
        </p:nvSpPr>
        <p:spPr bwMode="auto">
          <a:xfrm>
            <a:off x="395288" y="836613"/>
            <a:ext cx="8353425" cy="579437"/>
          </a:xfrm>
          <a:prstGeom prst="rect">
            <a:avLst/>
          </a:prstGeom>
          <a:noFill/>
          <a:ln w="9525">
            <a:noFill/>
            <a:miter lim="800000"/>
            <a:headEnd/>
            <a:tailEnd/>
          </a:ln>
        </p:spPr>
        <p:txBody>
          <a:bodyPr>
            <a:spAutoFit/>
          </a:bodyPr>
          <a:lstStyle/>
          <a:p>
            <a:pPr algn="ctr">
              <a:spcBef>
                <a:spcPct val="50000"/>
              </a:spcBef>
            </a:pPr>
            <a:r>
              <a:rPr lang="de-DE" sz="3200">
                <a:solidFill>
                  <a:schemeClr val="accent2"/>
                </a:solidFill>
              </a:rPr>
              <a:t>What can you do with </a:t>
            </a:r>
            <a:r>
              <a:rPr lang="de-DE" sz="3200" i="1">
                <a:solidFill>
                  <a:schemeClr val="accent2"/>
                </a:solidFill>
              </a:rPr>
              <a:t>Corpus Presenter </a:t>
            </a:r>
            <a:r>
              <a:rPr lang="de-DE" sz="3200">
                <a:solidFill>
                  <a:schemeClr val="accent2"/>
                </a:solidFill>
              </a:rPr>
              <a:t>?</a:t>
            </a:r>
            <a:endParaRPr lang="en-US" sz="3200">
              <a:solidFill>
                <a:schemeClr val="accent2"/>
              </a:solidFill>
            </a:endParaRPr>
          </a:p>
        </p:txBody>
      </p:sp>
      <p:pic>
        <p:nvPicPr>
          <p:cNvPr id="19458" name="Picture 5"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19459" name="Text Box 4"/>
          <p:cNvSpPr txBox="1">
            <a:spLocks noChangeArrowheads="1"/>
          </p:cNvSpPr>
          <p:nvPr/>
        </p:nvSpPr>
        <p:spPr bwMode="auto">
          <a:xfrm>
            <a:off x="900113" y="1844675"/>
            <a:ext cx="7416800" cy="4352925"/>
          </a:xfrm>
          <a:prstGeom prst="rect">
            <a:avLst/>
          </a:prstGeom>
          <a:noFill/>
          <a:ln w="9525">
            <a:noFill/>
            <a:miter lim="800000"/>
            <a:headEnd/>
            <a:tailEnd/>
          </a:ln>
        </p:spPr>
        <p:txBody>
          <a:bodyPr>
            <a:spAutoFit/>
          </a:bodyPr>
          <a:lstStyle/>
          <a:p>
            <a:pPr>
              <a:spcBef>
                <a:spcPct val="50000"/>
              </a:spcBef>
            </a:pPr>
            <a:r>
              <a:rPr lang="de-DE">
                <a:solidFill>
                  <a:schemeClr val="accent2"/>
                </a:solidFill>
              </a:rPr>
              <a:t>Corpus software, including </a:t>
            </a:r>
            <a:r>
              <a:rPr lang="de-DE" i="1">
                <a:solidFill>
                  <a:schemeClr val="accent2"/>
                </a:solidFill>
              </a:rPr>
              <a:t>Corpus Presenter</a:t>
            </a:r>
            <a:r>
              <a:rPr lang="de-DE">
                <a:solidFill>
                  <a:schemeClr val="accent2"/>
                </a:solidFill>
              </a:rPr>
              <a:t>, is designed to extract information from a corpus of text files (technically called </a:t>
            </a:r>
            <a:r>
              <a:rPr lang="de-DE" b="1">
                <a:solidFill>
                  <a:schemeClr val="accent2"/>
                </a:solidFill>
              </a:rPr>
              <a:t>information retrieval</a:t>
            </a:r>
            <a:r>
              <a:rPr lang="de-DE">
                <a:solidFill>
                  <a:schemeClr val="accent2"/>
                </a:solidFill>
              </a:rPr>
              <a:t>) and display this on screen, allowing users to view this information and save it to disk for later processing for what their particular purpose may be.</a:t>
            </a:r>
          </a:p>
          <a:p>
            <a:pPr>
              <a:spcBef>
                <a:spcPct val="50000"/>
              </a:spcBef>
            </a:pPr>
            <a:r>
              <a:rPr lang="de-DE">
                <a:solidFill>
                  <a:schemeClr val="accent2"/>
                </a:solidFill>
              </a:rPr>
              <a:t>The information retrieval options in </a:t>
            </a:r>
            <a:r>
              <a:rPr lang="de-DE" i="1">
                <a:solidFill>
                  <a:schemeClr val="accent2"/>
                </a:solidFill>
              </a:rPr>
              <a:t>Corpus Presenter</a:t>
            </a:r>
            <a:r>
              <a:rPr lang="de-DE">
                <a:solidFill>
                  <a:schemeClr val="accent2"/>
                </a:solidFill>
              </a:rPr>
              <a:t> are organised into two groups of three:</a:t>
            </a:r>
          </a:p>
          <a:p>
            <a:pPr>
              <a:spcBef>
                <a:spcPct val="50000"/>
              </a:spcBef>
            </a:pPr>
            <a:r>
              <a:rPr lang="de-DE">
                <a:solidFill>
                  <a:schemeClr val="accent2"/>
                </a:solidFill>
              </a:rPr>
              <a:t>1)	Search options (finding strings, quick and blitz searches)</a:t>
            </a:r>
          </a:p>
          <a:p>
            <a:pPr>
              <a:spcBef>
                <a:spcPct val="50000"/>
              </a:spcBef>
            </a:pPr>
            <a:r>
              <a:rPr lang="de-DE">
                <a:solidFill>
                  <a:schemeClr val="accent2"/>
                </a:solidFill>
              </a:rPr>
              <a:t>2)	Listing options (word lists, concordances, lexical 	clustering)</a:t>
            </a:r>
          </a:p>
          <a:p>
            <a:pPr>
              <a:spcBef>
                <a:spcPct val="50000"/>
              </a:spcBef>
            </a:pPr>
            <a:r>
              <a:rPr lang="de-DE">
                <a:solidFill>
                  <a:schemeClr val="accent2"/>
                </a:solidFill>
              </a:rPr>
              <a:t>The following screen shows you how to access these six options from the sidebar displayed in the opening screen of </a:t>
            </a:r>
            <a:r>
              <a:rPr lang="de-DE" i="1">
                <a:solidFill>
                  <a:schemeClr val="accent2"/>
                </a:solidFill>
              </a:rPr>
              <a:t>Corpus Presenter</a:t>
            </a:r>
            <a:r>
              <a:rPr lang="de-DE">
                <a:solidFill>
                  <a:schemeClr val="accent2"/>
                </a:solidFill>
              </a:rPr>
              <a:t>.</a:t>
            </a:r>
          </a:p>
          <a:p>
            <a:pPr>
              <a:spcBef>
                <a:spcPct val="50000"/>
              </a:spcBef>
            </a:pPr>
            <a:endParaRPr lang="en-US">
              <a:solidFill>
                <a:schemeClr val="accent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3"/>
          <p:cNvSpPr txBox="1">
            <a:spLocks noChangeArrowheads="1"/>
          </p:cNvSpPr>
          <p:nvPr/>
        </p:nvSpPr>
        <p:spPr bwMode="auto">
          <a:xfrm>
            <a:off x="323850" y="260350"/>
            <a:ext cx="7777163" cy="336550"/>
          </a:xfrm>
          <a:prstGeom prst="rect">
            <a:avLst/>
          </a:prstGeom>
          <a:noFill/>
          <a:ln w="9525">
            <a:noFill/>
            <a:miter lim="800000"/>
            <a:headEnd/>
            <a:tailEnd/>
          </a:ln>
        </p:spPr>
        <p:txBody>
          <a:bodyPr>
            <a:spAutoFit/>
          </a:bodyPr>
          <a:lstStyle/>
          <a:p>
            <a:pPr>
              <a:spcBef>
                <a:spcPct val="20000"/>
              </a:spcBef>
            </a:pPr>
            <a:r>
              <a:rPr lang="en-GB" sz="1600">
                <a:solidFill>
                  <a:schemeClr val="accent2"/>
                </a:solidFill>
              </a:rPr>
              <a:t>Two sets of three retrieval options in </a:t>
            </a:r>
            <a:r>
              <a:rPr lang="en-GB" sz="1600" i="1">
                <a:solidFill>
                  <a:schemeClr val="accent2"/>
                </a:solidFill>
              </a:rPr>
              <a:t>Corpus Presenter</a:t>
            </a:r>
          </a:p>
        </p:txBody>
      </p:sp>
      <p:pic>
        <p:nvPicPr>
          <p:cNvPr id="20482" name="Picture 4"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0483" name="Text Box 7"/>
          <p:cNvSpPr txBox="1">
            <a:spLocks noChangeArrowheads="1"/>
          </p:cNvSpPr>
          <p:nvPr/>
        </p:nvSpPr>
        <p:spPr bwMode="auto">
          <a:xfrm>
            <a:off x="395288" y="1844675"/>
            <a:ext cx="1008062" cy="825500"/>
          </a:xfrm>
          <a:prstGeom prst="rect">
            <a:avLst/>
          </a:prstGeom>
          <a:noFill/>
          <a:ln w="9525">
            <a:noFill/>
            <a:miter lim="800000"/>
            <a:headEnd/>
            <a:tailEnd/>
          </a:ln>
        </p:spPr>
        <p:txBody>
          <a:bodyPr>
            <a:spAutoFit/>
          </a:bodyPr>
          <a:lstStyle/>
          <a:p>
            <a:pPr>
              <a:spcBef>
                <a:spcPct val="50000"/>
              </a:spcBef>
            </a:pPr>
            <a:r>
              <a:rPr lang="de-DE" sz="1600">
                <a:solidFill>
                  <a:schemeClr val="accent2"/>
                </a:solidFill>
              </a:rPr>
              <a:t>Group 1: Search options</a:t>
            </a:r>
            <a:endParaRPr lang="en-US" sz="1600">
              <a:solidFill>
                <a:schemeClr val="accent2"/>
              </a:solidFill>
            </a:endParaRPr>
          </a:p>
        </p:txBody>
      </p:sp>
      <p:sp>
        <p:nvSpPr>
          <p:cNvPr id="20484" name="Text Box 8"/>
          <p:cNvSpPr txBox="1">
            <a:spLocks noChangeArrowheads="1"/>
          </p:cNvSpPr>
          <p:nvPr/>
        </p:nvSpPr>
        <p:spPr bwMode="auto">
          <a:xfrm>
            <a:off x="468313" y="3573463"/>
            <a:ext cx="1008062" cy="825500"/>
          </a:xfrm>
          <a:prstGeom prst="rect">
            <a:avLst/>
          </a:prstGeom>
          <a:noFill/>
          <a:ln w="9525">
            <a:noFill/>
            <a:miter lim="800000"/>
            <a:headEnd/>
            <a:tailEnd/>
          </a:ln>
        </p:spPr>
        <p:txBody>
          <a:bodyPr>
            <a:spAutoFit/>
          </a:bodyPr>
          <a:lstStyle/>
          <a:p>
            <a:pPr>
              <a:spcBef>
                <a:spcPct val="50000"/>
              </a:spcBef>
            </a:pPr>
            <a:r>
              <a:rPr lang="de-DE" sz="1600">
                <a:solidFill>
                  <a:schemeClr val="accent2"/>
                </a:solidFill>
              </a:rPr>
              <a:t>Group 2: Listing options</a:t>
            </a:r>
            <a:endParaRPr lang="en-US" sz="1600">
              <a:solidFill>
                <a:schemeClr val="accent2"/>
              </a:solidFill>
            </a:endParaRPr>
          </a:p>
        </p:txBody>
      </p:sp>
      <p:pic>
        <p:nvPicPr>
          <p:cNvPr id="20485" name="Picture 11"/>
          <p:cNvPicPr>
            <a:picLocks noChangeAspect="1" noChangeArrowheads="1"/>
          </p:cNvPicPr>
          <p:nvPr/>
        </p:nvPicPr>
        <p:blipFill>
          <a:blip r:embed="rId3"/>
          <a:srcRect/>
          <a:stretch>
            <a:fillRect/>
          </a:stretch>
        </p:blipFill>
        <p:spPr bwMode="auto">
          <a:xfrm>
            <a:off x="1835150" y="765175"/>
            <a:ext cx="7110413" cy="5648325"/>
          </a:xfrm>
          <a:prstGeom prst="rect">
            <a:avLst/>
          </a:prstGeom>
          <a:noFill/>
          <a:ln w="9525">
            <a:noFill/>
            <a:miter lim="800000"/>
            <a:headEnd/>
            <a:tailEnd/>
          </a:ln>
        </p:spPr>
      </p:pic>
      <p:sp>
        <p:nvSpPr>
          <p:cNvPr id="20486" name="Rectangle 5"/>
          <p:cNvSpPr>
            <a:spLocks noChangeArrowheads="1"/>
          </p:cNvSpPr>
          <p:nvPr/>
        </p:nvSpPr>
        <p:spPr bwMode="auto">
          <a:xfrm>
            <a:off x="1763713" y="2276475"/>
            <a:ext cx="936625" cy="1728788"/>
          </a:xfrm>
          <a:prstGeom prst="rect">
            <a:avLst/>
          </a:prstGeom>
          <a:solidFill>
            <a:schemeClr val="accent1">
              <a:alpha val="0"/>
            </a:schemeClr>
          </a:solidFill>
          <a:ln w="19050">
            <a:solidFill>
              <a:srgbClr val="FF6600"/>
            </a:solidFill>
            <a:miter lim="800000"/>
            <a:headEnd/>
            <a:tailEnd/>
          </a:ln>
        </p:spPr>
        <p:txBody>
          <a:bodyPr wrap="none" anchor="ctr"/>
          <a:lstStyle/>
          <a:p>
            <a:endParaRPr lang="en-US"/>
          </a:p>
        </p:txBody>
      </p:sp>
      <p:sp>
        <p:nvSpPr>
          <p:cNvPr id="20487" name="Line 9"/>
          <p:cNvSpPr>
            <a:spLocks noChangeShapeType="1"/>
          </p:cNvSpPr>
          <p:nvPr/>
        </p:nvSpPr>
        <p:spPr bwMode="auto">
          <a:xfrm flipH="1" flipV="1">
            <a:off x="1187450" y="2349500"/>
            <a:ext cx="576263" cy="285750"/>
          </a:xfrm>
          <a:prstGeom prst="line">
            <a:avLst/>
          </a:prstGeom>
          <a:noFill/>
          <a:ln w="12700">
            <a:solidFill>
              <a:srgbClr val="FF6600"/>
            </a:solidFill>
            <a:round/>
            <a:headEnd/>
            <a:tailEnd/>
          </a:ln>
        </p:spPr>
        <p:txBody>
          <a:bodyPr/>
          <a:lstStyle/>
          <a:p>
            <a:endParaRPr lang="en-US"/>
          </a:p>
        </p:txBody>
      </p:sp>
      <p:sp>
        <p:nvSpPr>
          <p:cNvPr id="20488" name="Line 10"/>
          <p:cNvSpPr>
            <a:spLocks noChangeShapeType="1"/>
          </p:cNvSpPr>
          <p:nvPr/>
        </p:nvSpPr>
        <p:spPr bwMode="auto">
          <a:xfrm flipH="1">
            <a:off x="1258888" y="3860800"/>
            <a:ext cx="504825" cy="215900"/>
          </a:xfrm>
          <a:prstGeom prst="line">
            <a:avLst/>
          </a:prstGeom>
          <a:noFill/>
          <a:ln w="12700">
            <a:solidFill>
              <a:srgbClr val="FF6600"/>
            </a:solidFill>
            <a:round/>
            <a:headEnd/>
            <a:tailEnd/>
          </a:ln>
        </p:spPr>
        <p:txBody>
          <a:bodyPr/>
          <a:lstStyle/>
          <a:p>
            <a:endParaRPr lang="en-US"/>
          </a:p>
        </p:txBody>
      </p:sp>
      <p:sp>
        <p:nvSpPr>
          <p:cNvPr id="20489" name="Line 6"/>
          <p:cNvSpPr>
            <a:spLocks noChangeShapeType="1"/>
          </p:cNvSpPr>
          <p:nvPr/>
        </p:nvSpPr>
        <p:spPr bwMode="auto">
          <a:xfrm>
            <a:off x="1763713" y="2997200"/>
            <a:ext cx="936625" cy="0"/>
          </a:xfrm>
          <a:prstGeom prst="line">
            <a:avLst/>
          </a:prstGeom>
          <a:noFill/>
          <a:ln w="12700">
            <a:solidFill>
              <a:srgbClr val="FF66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 Box 2"/>
          <p:cNvSpPr txBox="1">
            <a:spLocks noChangeArrowheads="1"/>
          </p:cNvSpPr>
          <p:nvPr/>
        </p:nvSpPr>
        <p:spPr bwMode="auto">
          <a:xfrm>
            <a:off x="395288" y="620713"/>
            <a:ext cx="8353425" cy="579437"/>
          </a:xfrm>
          <a:prstGeom prst="rect">
            <a:avLst/>
          </a:prstGeom>
          <a:noFill/>
          <a:ln w="9525">
            <a:noFill/>
            <a:miter lim="800000"/>
            <a:headEnd/>
            <a:tailEnd/>
          </a:ln>
        </p:spPr>
        <p:txBody>
          <a:bodyPr>
            <a:spAutoFit/>
          </a:bodyPr>
          <a:lstStyle/>
          <a:p>
            <a:pPr algn="ctr">
              <a:spcBef>
                <a:spcPct val="50000"/>
              </a:spcBef>
            </a:pPr>
            <a:r>
              <a:rPr lang="de-DE" sz="3200">
                <a:solidFill>
                  <a:schemeClr val="accent2"/>
                </a:solidFill>
              </a:rPr>
              <a:t>Tutorials for </a:t>
            </a:r>
            <a:r>
              <a:rPr lang="de-DE" sz="3200" i="1">
                <a:solidFill>
                  <a:schemeClr val="accent2"/>
                </a:solidFill>
              </a:rPr>
              <a:t>Corpus Presenter</a:t>
            </a:r>
            <a:endParaRPr lang="en-US" sz="3200">
              <a:solidFill>
                <a:schemeClr val="accent2"/>
              </a:solidFill>
            </a:endParaRPr>
          </a:p>
        </p:txBody>
      </p:sp>
      <p:pic>
        <p:nvPicPr>
          <p:cNvPr id="21506" name="Picture 5"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1507" name="Text Box 4"/>
          <p:cNvSpPr txBox="1">
            <a:spLocks noChangeArrowheads="1"/>
          </p:cNvSpPr>
          <p:nvPr/>
        </p:nvSpPr>
        <p:spPr bwMode="auto">
          <a:xfrm>
            <a:off x="971550" y="1484313"/>
            <a:ext cx="7416800" cy="4630737"/>
          </a:xfrm>
          <a:prstGeom prst="rect">
            <a:avLst/>
          </a:prstGeom>
          <a:noFill/>
          <a:ln w="9525">
            <a:noFill/>
            <a:miter lim="800000"/>
            <a:headEnd/>
            <a:tailEnd/>
          </a:ln>
        </p:spPr>
        <p:txBody>
          <a:bodyPr>
            <a:spAutoFit/>
          </a:bodyPr>
          <a:lstStyle/>
          <a:p>
            <a:pPr>
              <a:spcBef>
                <a:spcPct val="50000"/>
              </a:spcBef>
            </a:pPr>
            <a:r>
              <a:rPr lang="de-DE">
                <a:solidFill>
                  <a:schemeClr val="accent2"/>
                </a:solidFill>
              </a:rPr>
              <a:t>There are seven tutorials available for </a:t>
            </a:r>
            <a:r>
              <a:rPr lang="de-DE" i="1">
                <a:solidFill>
                  <a:schemeClr val="accent2"/>
                </a:solidFill>
              </a:rPr>
              <a:t>Corpus Presenter</a:t>
            </a:r>
            <a:r>
              <a:rPr lang="de-DE">
                <a:solidFill>
                  <a:schemeClr val="accent2"/>
                </a:solidFill>
              </a:rPr>
              <a:t>, which should be consulted when you are finished with this introduction. The first five are dedicated to the retrieval tasks possible with the program:</a:t>
            </a:r>
          </a:p>
          <a:p>
            <a:pPr>
              <a:spcBef>
                <a:spcPct val="50000"/>
              </a:spcBef>
            </a:pPr>
            <a:r>
              <a:rPr lang="de-DE">
                <a:solidFill>
                  <a:schemeClr val="accent2"/>
                </a:solidFill>
              </a:rPr>
              <a:t>Tutorial 1: Finding strings</a:t>
            </a:r>
          </a:p>
          <a:p>
            <a:pPr>
              <a:spcBef>
                <a:spcPct val="50000"/>
              </a:spcBef>
            </a:pPr>
            <a:r>
              <a:rPr lang="de-DE">
                <a:solidFill>
                  <a:schemeClr val="accent2"/>
                </a:solidFill>
              </a:rPr>
              <a:t>Tutorial 2: Quick and blitz searches</a:t>
            </a:r>
          </a:p>
          <a:p>
            <a:pPr>
              <a:spcBef>
                <a:spcPct val="50000"/>
              </a:spcBef>
            </a:pPr>
            <a:r>
              <a:rPr lang="de-DE">
                <a:solidFill>
                  <a:schemeClr val="accent2"/>
                </a:solidFill>
              </a:rPr>
              <a:t>Tutorial 3: Generating word lists</a:t>
            </a:r>
          </a:p>
          <a:p>
            <a:pPr>
              <a:spcBef>
                <a:spcPct val="50000"/>
              </a:spcBef>
            </a:pPr>
            <a:r>
              <a:rPr lang="de-DE">
                <a:solidFill>
                  <a:schemeClr val="accent2"/>
                </a:solidFill>
              </a:rPr>
              <a:t>Tutorial 4: Making concordances</a:t>
            </a:r>
          </a:p>
          <a:p>
            <a:pPr>
              <a:spcBef>
                <a:spcPct val="50000"/>
              </a:spcBef>
            </a:pPr>
            <a:r>
              <a:rPr lang="de-DE">
                <a:solidFill>
                  <a:schemeClr val="accent2"/>
                </a:solidFill>
              </a:rPr>
              <a:t>Tutorial 5: Examining lexical clusters</a:t>
            </a:r>
          </a:p>
          <a:p>
            <a:pPr>
              <a:spcBef>
                <a:spcPct val="50000"/>
              </a:spcBef>
            </a:pPr>
            <a:endParaRPr lang="de-DE">
              <a:solidFill>
                <a:schemeClr val="accent2"/>
              </a:solidFill>
            </a:endParaRPr>
          </a:p>
          <a:p>
            <a:pPr>
              <a:spcBef>
                <a:spcPct val="50000"/>
              </a:spcBef>
            </a:pPr>
            <a:r>
              <a:rPr lang="de-DE">
                <a:solidFill>
                  <a:schemeClr val="accent2"/>
                </a:solidFill>
              </a:rPr>
              <a:t>In addition there are two further tutorials:</a:t>
            </a:r>
          </a:p>
          <a:p>
            <a:pPr>
              <a:spcBef>
                <a:spcPct val="50000"/>
              </a:spcBef>
              <a:spcAft>
                <a:spcPct val="50000"/>
              </a:spcAft>
            </a:pPr>
            <a:r>
              <a:rPr lang="de-DE">
                <a:solidFill>
                  <a:schemeClr val="accent2"/>
                </a:solidFill>
              </a:rPr>
              <a:t>Tutorial 6: Pre- and postprocessing of texts</a:t>
            </a:r>
            <a:r>
              <a:rPr lang="de-DE"/>
              <a:t> </a:t>
            </a:r>
          </a:p>
          <a:p>
            <a:r>
              <a:rPr lang="de-DE">
                <a:solidFill>
                  <a:schemeClr val="accent2"/>
                </a:solidFill>
              </a:rPr>
              <a:t>Tutorial 7: Additional utilities</a:t>
            </a:r>
            <a:endParaRPr lang="en-US">
              <a:solidFill>
                <a:schemeClr val="accent2"/>
              </a:solidFill>
            </a:endParaRPr>
          </a:p>
        </p:txBody>
      </p:sp>
      <p:sp>
        <p:nvSpPr>
          <p:cNvPr id="21508" name="Line 5"/>
          <p:cNvSpPr>
            <a:spLocks noChangeShapeType="1"/>
          </p:cNvSpPr>
          <p:nvPr/>
        </p:nvSpPr>
        <p:spPr bwMode="auto">
          <a:xfrm>
            <a:off x="1042988" y="4724400"/>
            <a:ext cx="7416800" cy="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3203575" y="5013325"/>
            <a:ext cx="2381250" cy="1457325"/>
          </a:xfrm>
          <a:prstGeom prst="rect">
            <a:avLst/>
          </a:prstGeom>
          <a:noFill/>
          <a:ln w="9525">
            <a:noFill/>
            <a:miter lim="800000"/>
            <a:headEnd/>
            <a:tailEnd/>
          </a:ln>
        </p:spPr>
      </p:pic>
      <p:sp>
        <p:nvSpPr>
          <p:cNvPr id="22530" name="Text Box 5"/>
          <p:cNvSpPr txBox="1">
            <a:spLocks noChangeArrowheads="1"/>
          </p:cNvSpPr>
          <p:nvPr/>
        </p:nvSpPr>
        <p:spPr bwMode="auto">
          <a:xfrm>
            <a:off x="395288" y="620713"/>
            <a:ext cx="8353425" cy="579437"/>
          </a:xfrm>
          <a:prstGeom prst="rect">
            <a:avLst/>
          </a:prstGeom>
          <a:noFill/>
          <a:ln w="9525">
            <a:noFill/>
            <a:miter lim="800000"/>
            <a:headEnd/>
            <a:tailEnd/>
          </a:ln>
        </p:spPr>
        <p:txBody>
          <a:bodyPr>
            <a:spAutoFit/>
          </a:bodyPr>
          <a:lstStyle/>
          <a:p>
            <a:pPr algn="ctr">
              <a:spcBef>
                <a:spcPct val="50000"/>
              </a:spcBef>
            </a:pPr>
            <a:r>
              <a:rPr lang="de-DE" sz="3200">
                <a:solidFill>
                  <a:schemeClr val="accent2"/>
                </a:solidFill>
              </a:rPr>
              <a:t>Starting to work with </a:t>
            </a:r>
            <a:r>
              <a:rPr lang="de-DE" sz="3200" i="1">
                <a:solidFill>
                  <a:schemeClr val="accent2"/>
                </a:solidFill>
              </a:rPr>
              <a:t>Corpus Presenter</a:t>
            </a:r>
            <a:endParaRPr lang="en-US" sz="3200">
              <a:solidFill>
                <a:schemeClr val="accent2"/>
              </a:solidFill>
            </a:endParaRPr>
          </a:p>
        </p:txBody>
      </p:sp>
      <p:sp>
        <p:nvSpPr>
          <p:cNvPr id="22531" name="Text Box 6"/>
          <p:cNvSpPr txBox="1">
            <a:spLocks noChangeArrowheads="1"/>
          </p:cNvSpPr>
          <p:nvPr/>
        </p:nvSpPr>
        <p:spPr bwMode="auto">
          <a:xfrm>
            <a:off x="900113" y="1844675"/>
            <a:ext cx="7416800" cy="2152650"/>
          </a:xfrm>
          <a:prstGeom prst="rect">
            <a:avLst/>
          </a:prstGeom>
          <a:noFill/>
          <a:ln w="9525">
            <a:noFill/>
            <a:miter lim="800000"/>
            <a:headEnd/>
            <a:tailEnd/>
          </a:ln>
        </p:spPr>
        <p:txBody>
          <a:bodyPr>
            <a:spAutoFit/>
          </a:bodyPr>
          <a:lstStyle/>
          <a:p>
            <a:pPr>
              <a:spcBef>
                <a:spcPct val="50000"/>
              </a:spcBef>
            </a:pPr>
            <a:r>
              <a:rPr lang="en-US">
                <a:solidFill>
                  <a:schemeClr val="accent2"/>
                </a:solidFill>
              </a:rPr>
              <a:t>The following slides explain how you can begin working with </a:t>
            </a:r>
            <a:r>
              <a:rPr lang="en-US" i="1">
                <a:solidFill>
                  <a:schemeClr val="accent2"/>
                </a:solidFill>
              </a:rPr>
              <a:t>Corpus Presenter</a:t>
            </a:r>
            <a:r>
              <a:rPr lang="en-US">
                <a:solidFill>
                  <a:schemeClr val="accent2"/>
                </a:solidFill>
              </a:rPr>
              <a:t>. They explain what you need to start with, how a corpus is “presented”, i.e. displayed within the program. Here you can recognise the advantages of arranging the text files of a corpus in the form of a tree with branches.</a:t>
            </a:r>
          </a:p>
          <a:p>
            <a:pPr>
              <a:spcBef>
                <a:spcPct val="50000"/>
              </a:spcBef>
            </a:pPr>
            <a:r>
              <a:rPr lang="de-DE">
                <a:solidFill>
                  <a:schemeClr val="accent2"/>
                </a:solidFill>
              </a:rPr>
              <a:t>The other tutorials with then take you through the search and listing options which the program puts at your disposal.</a:t>
            </a:r>
            <a:endParaRPr lang="en-US">
              <a:solidFill>
                <a:schemeClr val="accent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5" descr="corpus"/>
          <p:cNvPicPr>
            <a:picLocks noChangeAspect="1" noChangeArrowheads="1"/>
          </p:cNvPicPr>
          <p:nvPr/>
        </p:nvPicPr>
        <p:blipFill>
          <a:blip r:embed="rId2"/>
          <a:srcRect/>
          <a:stretch>
            <a:fillRect/>
          </a:stretch>
        </p:blipFill>
        <p:spPr bwMode="auto">
          <a:xfrm>
            <a:off x="8459788" y="115888"/>
            <a:ext cx="571500" cy="571500"/>
          </a:xfrm>
          <a:prstGeom prst="rect">
            <a:avLst/>
          </a:prstGeom>
          <a:noFill/>
          <a:ln w="9525">
            <a:noFill/>
            <a:miter lim="800000"/>
            <a:headEnd/>
            <a:tailEnd/>
          </a:ln>
        </p:spPr>
      </p:pic>
      <p:sp>
        <p:nvSpPr>
          <p:cNvPr id="23554" name="Text Box 3"/>
          <p:cNvSpPr txBox="1">
            <a:spLocks noChangeArrowheads="1"/>
          </p:cNvSpPr>
          <p:nvPr/>
        </p:nvSpPr>
        <p:spPr bwMode="auto">
          <a:xfrm>
            <a:off x="323850" y="260350"/>
            <a:ext cx="7777163" cy="825500"/>
          </a:xfrm>
          <a:prstGeom prst="rect">
            <a:avLst/>
          </a:prstGeom>
          <a:noFill/>
          <a:ln w="9525">
            <a:noFill/>
            <a:miter lim="800000"/>
            <a:headEnd/>
            <a:tailEnd/>
          </a:ln>
        </p:spPr>
        <p:txBody>
          <a:bodyPr>
            <a:spAutoFit/>
          </a:bodyPr>
          <a:lstStyle/>
          <a:p>
            <a:pPr>
              <a:spcBef>
                <a:spcPct val="20000"/>
              </a:spcBef>
            </a:pPr>
            <a:r>
              <a:rPr lang="en-GB" sz="1600">
                <a:solidFill>
                  <a:schemeClr val="accent2"/>
                </a:solidFill>
              </a:rPr>
              <a:t>Assuming you have downloaded </a:t>
            </a:r>
            <a:r>
              <a:rPr lang="en-GB" sz="1600" i="1">
                <a:solidFill>
                  <a:schemeClr val="accent2"/>
                </a:solidFill>
              </a:rPr>
              <a:t>Corpus Presenter</a:t>
            </a:r>
            <a:r>
              <a:rPr lang="en-GB" sz="1600">
                <a:solidFill>
                  <a:schemeClr val="accent2"/>
                </a:solidFill>
              </a:rPr>
              <a:t> from the website and installed it on your computer, you can then start it (by clicking the </a:t>
            </a:r>
            <a:r>
              <a:rPr lang="en-GB" sz="1600" i="1">
                <a:solidFill>
                  <a:schemeClr val="accent2"/>
                </a:solidFill>
              </a:rPr>
              <a:t>Corpus Presenter</a:t>
            </a:r>
            <a:r>
              <a:rPr lang="en-GB" sz="1600">
                <a:solidFill>
                  <a:schemeClr val="accent2"/>
                </a:solidFill>
              </a:rPr>
              <a:t> link on your desktop). When you do, the screen which you see is the following:</a:t>
            </a:r>
          </a:p>
        </p:txBody>
      </p:sp>
      <p:sp>
        <p:nvSpPr>
          <p:cNvPr id="23555" name="Text Box 7"/>
          <p:cNvSpPr txBox="1">
            <a:spLocks noChangeArrowheads="1"/>
          </p:cNvSpPr>
          <p:nvPr/>
        </p:nvSpPr>
        <p:spPr bwMode="auto">
          <a:xfrm>
            <a:off x="323850" y="1196975"/>
            <a:ext cx="2447925" cy="4981575"/>
          </a:xfrm>
          <a:prstGeom prst="rect">
            <a:avLst/>
          </a:prstGeom>
          <a:noFill/>
          <a:ln w="9525">
            <a:noFill/>
            <a:miter lim="800000"/>
            <a:headEnd/>
            <a:tailEnd/>
          </a:ln>
        </p:spPr>
        <p:txBody>
          <a:bodyPr>
            <a:spAutoFit/>
          </a:bodyPr>
          <a:lstStyle/>
          <a:p>
            <a:pPr>
              <a:spcBef>
                <a:spcPct val="50000"/>
              </a:spcBef>
            </a:pPr>
            <a:r>
              <a:rPr lang="en-GB" sz="1600">
                <a:solidFill>
                  <a:schemeClr val="accent2"/>
                </a:solidFill>
              </a:rPr>
              <a:t>You can now choose one of four options:</a:t>
            </a:r>
          </a:p>
          <a:p>
            <a:pPr>
              <a:spcBef>
                <a:spcPct val="50000"/>
              </a:spcBef>
            </a:pPr>
            <a:r>
              <a:rPr lang="en-GB" sz="1600">
                <a:solidFill>
                  <a:schemeClr val="accent2"/>
                </a:solidFill>
              </a:rPr>
              <a:t>1) Use the corpus you were working with during the previous session (assuming that you had one).</a:t>
            </a:r>
          </a:p>
          <a:p>
            <a:pPr>
              <a:spcBef>
                <a:spcPct val="50000"/>
              </a:spcBef>
            </a:pPr>
            <a:r>
              <a:rPr lang="en-GB" sz="1600">
                <a:solidFill>
                  <a:schemeClr val="accent2"/>
                </a:solidFill>
              </a:rPr>
              <a:t>2) Load a previous corpus by selecting its associated CPD file.</a:t>
            </a:r>
          </a:p>
          <a:p>
            <a:pPr>
              <a:spcBef>
                <a:spcPct val="50000"/>
              </a:spcBef>
            </a:pPr>
            <a:r>
              <a:rPr lang="en-GB" sz="1600">
                <a:solidFill>
                  <a:schemeClr val="accent2"/>
                </a:solidFill>
              </a:rPr>
              <a:t>3) Load any files you like directly into </a:t>
            </a:r>
            <a:r>
              <a:rPr lang="en-GB" sz="1600" i="1">
                <a:solidFill>
                  <a:schemeClr val="accent2"/>
                </a:solidFill>
              </a:rPr>
              <a:t>Corpus Presenter.</a:t>
            </a:r>
          </a:p>
          <a:p>
            <a:pPr>
              <a:spcBef>
                <a:spcPct val="50000"/>
              </a:spcBef>
            </a:pPr>
            <a:r>
              <a:rPr lang="en-GB" sz="1600">
                <a:solidFill>
                  <a:schemeClr val="accent2"/>
                </a:solidFill>
              </a:rPr>
              <a:t>4) Select a corpus from a list of recently used corpora (this list is maintained internally by the program).</a:t>
            </a:r>
          </a:p>
        </p:txBody>
      </p:sp>
      <p:pic>
        <p:nvPicPr>
          <p:cNvPr id="23556" name="Picture 6"/>
          <p:cNvPicPr>
            <a:picLocks noChangeAspect="1" noChangeArrowheads="1"/>
          </p:cNvPicPr>
          <p:nvPr/>
        </p:nvPicPr>
        <p:blipFill>
          <a:blip r:embed="rId3"/>
          <a:srcRect/>
          <a:stretch>
            <a:fillRect/>
          </a:stretch>
        </p:blipFill>
        <p:spPr bwMode="auto">
          <a:xfrm>
            <a:off x="2843213" y="1268413"/>
            <a:ext cx="6048375" cy="4810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1920</TotalTime>
  <Words>1118</Words>
  <Application>Microsoft Office PowerPoint</Application>
  <PresentationFormat>On-screen Show (4:3)</PresentationFormat>
  <Paragraphs>67</Paragraphs>
  <Slides>18</Slides>
  <Notes>1</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18</vt:i4>
      </vt:variant>
    </vt:vector>
  </HeadingPairs>
  <TitlesOfParts>
    <vt:vector size="22" baseType="lpstr">
      <vt:lpstr>Arial</vt:lpstr>
      <vt:lpstr>Verdana</vt:lpstr>
      <vt:lpstr>Tahoma</vt: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Company>University of Limerick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Corpus Presenter Tutorial</dc:title>
  <dc:creator>Raymond Hickey</dc:creator>
  <cp:lastModifiedBy>KM</cp:lastModifiedBy>
  <cp:revision>191</cp:revision>
  <dcterms:created xsi:type="dcterms:W3CDTF">2006-05-19T19:24:54Z</dcterms:created>
  <dcterms:modified xsi:type="dcterms:W3CDTF">2026-06-02T21:30:33Z</dcterms:modified>
</cp:coreProperties>
</file>